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358" r:id="rId2"/>
    <p:sldId id="267" r:id="rId3"/>
    <p:sldId id="343" r:id="rId4"/>
    <p:sldId id="352" r:id="rId5"/>
    <p:sldId id="359" r:id="rId6"/>
    <p:sldId id="360" r:id="rId7"/>
    <p:sldId id="322" r:id="rId8"/>
    <p:sldId id="323" r:id="rId9"/>
    <p:sldId id="361" r:id="rId10"/>
    <p:sldId id="362" r:id="rId11"/>
    <p:sldId id="340" r:id="rId12"/>
    <p:sldId id="365" r:id="rId13"/>
    <p:sldId id="366" r:id="rId14"/>
    <p:sldId id="367" r:id="rId15"/>
    <p:sldId id="368" r:id="rId16"/>
    <p:sldId id="369" r:id="rId17"/>
    <p:sldId id="370" r:id="rId18"/>
    <p:sldId id="371" r:id="rId19"/>
    <p:sldId id="372" r:id="rId20"/>
    <p:sldId id="344" r:id="rId21"/>
    <p:sldId id="345" r:id="rId22"/>
    <p:sldId id="346" r:id="rId23"/>
    <p:sldId id="348" r:id="rId24"/>
    <p:sldId id="347" r:id="rId25"/>
    <p:sldId id="326" r:id="rId26"/>
    <p:sldId id="328" r:id="rId27"/>
    <p:sldId id="333" r:id="rId28"/>
    <p:sldId id="373" r:id="rId29"/>
    <p:sldId id="374" r:id="rId30"/>
    <p:sldId id="375" r:id="rId31"/>
  </p:sldIdLst>
  <p:sldSz cx="18288000" cy="10287000"/>
  <p:notesSz cx="6797675" cy="9926638"/>
  <p:embeddedFontLst>
    <p:embeddedFont>
      <p:font typeface="Calibri" panose="020F0502020204030204" pitchFamily="34" charset="0"/>
      <p:regular r:id="rId34"/>
      <p:bold r:id="rId35"/>
      <p:italic r:id="rId36"/>
      <p:boldItalic r:id="rId37"/>
    </p:embeddedFont>
    <p:embeddedFont>
      <p:font typeface="Segoe UI Black" panose="020B0A02040204020203" pitchFamily="34" charset="0"/>
      <p:bold r:id="rId38"/>
      <p:boldItalic r:id="rId39"/>
    </p:embeddedFont>
    <p:embeddedFont>
      <p:font typeface="Times" panose="02020603050405020304" pitchFamily="18" charset="0"/>
      <p:regular r:id="rId40"/>
      <p:bold r:id="rId41"/>
      <p:italic r:id="rId42"/>
      <p:boldItalic r:id="rId43"/>
    </p:embeddedFont>
    <p:embeddedFont>
      <p:font typeface="微軟正黑體" panose="020B0604030504040204" pitchFamily="34" charset="-120"/>
      <p:regular r:id="rId44"/>
      <p:bold r:id="rId45"/>
    </p:embeddedFont>
    <p:embeddedFont>
      <p:font typeface="標楷體" panose="03000509000000000000" pitchFamily="65" charset="-12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A5"/>
    <a:srgbClr val="FFFF66"/>
    <a:srgbClr val="E9EDF4"/>
    <a:srgbClr val="FFFF00"/>
    <a:srgbClr val="0070C0"/>
    <a:srgbClr val="FEFDD2"/>
    <a:srgbClr val="D16309"/>
    <a:srgbClr val="FFEEB9"/>
    <a:srgbClr val="C05B08"/>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43" autoAdjust="0"/>
  </p:normalViewPr>
  <p:slideViewPr>
    <p:cSldViewPr>
      <p:cViewPr varScale="1">
        <p:scale>
          <a:sx n="76" d="100"/>
          <a:sy n="76" d="100"/>
        </p:scale>
        <p:origin x="510"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60" d="100"/>
          <a:sy n="60" d="100"/>
        </p:scale>
        <p:origin x="327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08392846243054E-2"/>
          <c:y val="9.2336119863614077E-2"/>
          <c:w val="0.91696447537081116"/>
          <c:h val="0.81536445627704568"/>
        </c:manualLayout>
      </c:layout>
      <c:barChart>
        <c:barDir val="col"/>
        <c:grouping val="clustered"/>
        <c:varyColors val="0"/>
        <c:ser>
          <c:idx val="0"/>
          <c:order val="0"/>
          <c:tx>
            <c:strRef>
              <c:f>工作表1!$B$1</c:f>
              <c:strCache>
                <c:ptCount val="1"/>
                <c:pt idx="0">
                  <c:v>Undergraduate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tx2">
                        <a:lumMod val="60000"/>
                        <a:lumOff val="40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2020-21 academic year</c:v>
                </c:pt>
                <c:pt idx="1">
                  <c:v>2021-22 </c:v>
                </c:pt>
                <c:pt idx="2">
                  <c:v>2022-23</c:v>
                </c:pt>
                <c:pt idx="3">
                  <c:v>2023-24</c:v>
                </c:pt>
                <c:pt idx="4">
                  <c:v>2024-25</c:v>
                </c:pt>
              </c:strCache>
            </c:strRef>
          </c:cat>
          <c:val>
            <c:numRef>
              <c:f>工作表1!$B$2:$B$6</c:f>
              <c:numCache>
                <c:formatCode>General</c:formatCode>
                <c:ptCount val="5"/>
                <c:pt idx="0">
                  <c:v>4793</c:v>
                </c:pt>
                <c:pt idx="1">
                  <c:v>4804</c:v>
                </c:pt>
                <c:pt idx="2">
                  <c:v>4945</c:v>
                </c:pt>
                <c:pt idx="3">
                  <c:v>5040</c:v>
                </c:pt>
                <c:pt idx="4">
                  <c:v>5133</c:v>
                </c:pt>
              </c:numCache>
            </c:numRef>
          </c:val>
          <c:extLst>
            <c:ext xmlns:c16="http://schemas.microsoft.com/office/drawing/2014/chart" uri="{C3380CC4-5D6E-409C-BE32-E72D297353CC}">
              <c16:uniqueId val="{00000000-D8F7-4128-80B8-D2135AC78608}"/>
            </c:ext>
          </c:extLst>
        </c:ser>
        <c:ser>
          <c:idx val="1"/>
          <c:order val="1"/>
          <c:tx>
            <c:strRef>
              <c:f>工作表1!$C$1</c:f>
              <c:strCache>
                <c:ptCount val="1"/>
                <c:pt idx="0">
                  <c:v>Graduate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accent3">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2020-21 academic year</c:v>
                </c:pt>
                <c:pt idx="1">
                  <c:v>2021-22 </c:v>
                </c:pt>
                <c:pt idx="2">
                  <c:v>2022-23</c:v>
                </c:pt>
                <c:pt idx="3">
                  <c:v>2023-24</c:v>
                </c:pt>
                <c:pt idx="4">
                  <c:v>2024-25</c:v>
                </c:pt>
              </c:strCache>
            </c:strRef>
          </c:cat>
          <c:val>
            <c:numRef>
              <c:f>工作表1!$C$2:$C$6</c:f>
              <c:numCache>
                <c:formatCode>General</c:formatCode>
                <c:ptCount val="5"/>
                <c:pt idx="0">
                  <c:v>4913</c:v>
                </c:pt>
                <c:pt idx="1">
                  <c:v>5093</c:v>
                </c:pt>
                <c:pt idx="2">
                  <c:v>5351</c:v>
                </c:pt>
                <c:pt idx="3">
                  <c:v>5306</c:v>
                </c:pt>
                <c:pt idx="4">
                  <c:v>5815</c:v>
                </c:pt>
              </c:numCache>
            </c:numRef>
          </c:val>
          <c:extLst>
            <c:ext xmlns:c16="http://schemas.microsoft.com/office/drawing/2014/chart" uri="{C3380CC4-5D6E-409C-BE32-E72D297353CC}">
              <c16:uniqueId val="{00000001-D8F7-4128-80B8-D2135AC78608}"/>
            </c:ext>
          </c:extLst>
        </c:ser>
        <c:ser>
          <c:idx val="2"/>
          <c:order val="2"/>
          <c:tx>
            <c:strRef>
              <c:f>工作表1!$D$1</c:f>
              <c:strCache>
                <c:ptCount val="1"/>
                <c:pt idx="0">
                  <c:v>Total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2020-21 academic year</c:v>
                </c:pt>
                <c:pt idx="1">
                  <c:v>2021-22 </c:v>
                </c:pt>
                <c:pt idx="2">
                  <c:v>2022-23</c:v>
                </c:pt>
                <c:pt idx="3">
                  <c:v>2023-24</c:v>
                </c:pt>
                <c:pt idx="4">
                  <c:v>2024-25</c:v>
                </c:pt>
              </c:strCache>
            </c:strRef>
          </c:cat>
          <c:val>
            <c:numRef>
              <c:f>工作表1!$D$2:$D$6</c:f>
              <c:numCache>
                <c:formatCode>General</c:formatCode>
                <c:ptCount val="5"/>
                <c:pt idx="0">
                  <c:v>9706</c:v>
                </c:pt>
                <c:pt idx="1">
                  <c:v>9897</c:v>
                </c:pt>
                <c:pt idx="2">
                  <c:v>10296</c:v>
                </c:pt>
                <c:pt idx="3">
                  <c:v>10346</c:v>
                </c:pt>
                <c:pt idx="4">
                  <c:v>10948</c:v>
                </c:pt>
              </c:numCache>
            </c:numRef>
          </c:val>
          <c:extLst>
            <c:ext xmlns:c16="http://schemas.microsoft.com/office/drawing/2014/chart" uri="{C3380CC4-5D6E-409C-BE32-E72D297353CC}">
              <c16:uniqueId val="{00000002-D8F7-4128-80B8-D2135AC78608}"/>
            </c:ext>
          </c:extLst>
        </c:ser>
        <c:dLbls>
          <c:dLblPos val="outEnd"/>
          <c:showLegendKey val="0"/>
          <c:showVal val="1"/>
          <c:showCatName val="0"/>
          <c:showSerName val="0"/>
          <c:showPercent val="0"/>
          <c:showBubbleSize val="0"/>
        </c:dLbls>
        <c:gapWidth val="219"/>
        <c:overlap val="-27"/>
        <c:axId val="1001699759"/>
        <c:axId val="1013318559"/>
      </c:barChart>
      <c:catAx>
        <c:axId val="100169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crossAx val="1013318559"/>
        <c:crosses val="autoZero"/>
        <c:auto val="1"/>
        <c:lblAlgn val="ctr"/>
        <c:lblOffset val="100"/>
        <c:noMultiLvlLbl val="0"/>
      </c:catAx>
      <c:valAx>
        <c:axId val="1013318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defRPr>
                </a:pP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Unit:</a:t>
                </a:r>
                <a:r>
                  <a:rPr lang="en-US" altLang="zh-TW" sz="2400" b="1" baseline="0" dirty="0">
                    <a:latin typeface="Times New Roman" panose="02020603050405020304" pitchFamily="18" charset="0"/>
                    <a:ea typeface="微軟正黑體" panose="020B0604030504040204" pitchFamily="34" charset="-120"/>
                    <a:cs typeface="Times New Roman" panose="02020603050405020304" pitchFamily="18" charset="0"/>
                  </a:rPr>
                  <a:t> s</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tudent</a:t>
                </a:r>
                <a:endParaRPr 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c:rich>
          </c:tx>
          <c:layout>
            <c:manualLayout>
              <c:xMode val="edge"/>
              <c:yMode val="edge"/>
              <c:x val="6.9410242324360619E-2"/>
              <c:y val="1.8012648871604565E-2"/>
            </c:manualLayout>
          </c:layout>
          <c:overlay val="0"/>
          <c:spPr>
            <a:noFill/>
            <a:ln>
              <a:noFill/>
            </a:ln>
            <a:effectLst/>
          </c:spPr>
          <c:txPr>
            <a:bodyPr rot="0" spcFirstLastPara="1" vertOverflow="ellipsis"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1001699759"/>
        <c:crosses val="autoZero"/>
        <c:crossBetween val="between"/>
      </c:valAx>
      <c:spPr>
        <a:noFill/>
        <a:ln>
          <a:noFill/>
        </a:ln>
        <a:effectLst/>
      </c:spPr>
    </c:plotArea>
    <c:legend>
      <c:legendPos val="b"/>
      <c:layout>
        <c:manualLayout>
          <c:xMode val="edge"/>
          <c:yMode val="edge"/>
          <c:x val="0.51143294878837819"/>
          <c:y val="2.1471983873043613E-2"/>
          <c:w val="0.4686069096014161"/>
          <c:h val="6.8560859050781506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25836376946496E-2"/>
          <c:y val="9.5030801400314044E-2"/>
          <c:w val="0.91847424671889488"/>
          <c:h val="0.81063414217711782"/>
        </c:manualLayout>
      </c:layout>
      <c:barChart>
        <c:barDir val="col"/>
        <c:grouping val="clustered"/>
        <c:varyColors val="0"/>
        <c:ser>
          <c:idx val="0"/>
          <c:order val="0"/>
          <c:tx>
            <c:strRef>
              <c:f>工作表1!$B$1</c:f>
              <c:strCache>
                <c:ptCount val="1"/>
                <c:pt idx="0">
                  <c:v>Undergraduate </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2020-21 academic year</c:v>
                </c:pt>
                <c:pt idx="1">
                  <c:v>2021-22</c:v>
                </c:pt>
                <c:pt idx="2">
                  <c:v>2022-23</c:v>
                </c:pt>
                <c:pt idx="3">
                  <c:v>2023-24</c:v>
                </c:pt>
                <c:pt idx="4">
                  <c:v>2024-25</c:v>
                </c:pt>
              </c:strCache>
            </c:strRef>
          </c:cat>
          <c:val>
            <c:numRef>
              <c:f>工作表1!$B$2:$B$6</c:f>
              <c:numCache>
                <c:formatCode>General</c:formatCode>
                <c:ptCount val="5"/>
                <c:pt idx="0">
                  <c:v>4548</c:v>
                </c:pt>
                <c:pt idx="1">
                  <c:v>4680</c:v>
                </c:pt>
                <c:pt idx="2">
                  <c:v>4716</c:v>
                </c:pt>
                <c:pt idx="3">
                  <c:v>4840</c:v>
                </c:pt>
                <c:pt idx="4">
                  <c:v>4888</c:v>
                </c:pt>
              </c:numCache>
            </c:numRef>
          </c:val>
          <c:extLst>
            <c:ext xmlns:c16="http://schemas.microsoft.com/office/drawing/2014/chart" uri="{C3380CC4-5D6E-409C-BE32-E72D297353CC}">
              <c16:uniqueId val="{00000000-BD21-4B72-8FAA-FC172C66DAD1}"/>
            </c:ext>
          </c:extLst>
        </c:ser>
        <c:ser>
          <c:idx val="1"/>
          <c:order val="1"/>
          <c:tx>
            <c:strRef>
              <c:f>工作表1!$C$1</c:f>
              <c:strCache>
                <c:ptCount val="1"/>
                <c:pt idx="0">
                  <c:v>Graduate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2020-21 academic year</c:v>
                </c:pt>
                <c:pt idx="1">
                  <c:v>2021-22</c:v>
                </c:pt>
                <c:pt idx="2">
                  <c:v>2022-23</c:v>
                </c:pt>
                <c:pt idx="3">
                  <c:v>2023-24</c:v>
                </c:pt>
                <c:pt idx="4">
                  <c:v>2024-25</c:v>
                </c:pt>
              </c:strCache>
            </c:strRef>
          </c:cat>
          <c:val>
            <c:numRef>
              <c:f>工作表1!$C$2:$C$6</c:f>
              <c:numCache>
                <c:formatCode>General</c:formatCode>
                <c:ptCount val="5"/>
                <c:pt idx="0">
                  <c:v>1193</c:v>
                </c:pt>
                <c:pt idx="1">
                  <c:v>1236</c:v>
                </c:pt>
                <c:pt idx="2">
                  <c:v>1270</c:v>
                </c:pt>
                <c:pt idx="3">
                  <c:v>1305</c:v>
                </c:pt>
                <c:pt idx="4">
                  <c:v>1304</c:v>
                </c:pt>
              </c:numCache>
            </c:numRef>
          </c:val>
          <c:extLst>
            <c:ext xmlns:c16="http://schemas.microsoft.com/office/drawing/2014/chart" uri="{C3380CC4-5D6E-409C-BE32-E72D297353CC}">
              <c16:uniqueId val="{00000001-BD21-4B72-8FAA-FC172C66DAD1}"/>
            </c:ext>
          </c:extLst>
        </c:ser>
        <c:ser>
          <c:idx val="2"/>
          <c:order val="2"/>
          <c:tx>
            <c:strRef>
              <c:f>工作表1!$D$1</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accent4">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2020-21 academic year</c:v>
                </c:pt>
                <c:pt idx="1">
                  <c:v>2021-22</c:v>
                </c:pt>
                <c:pt idx="2">
                  <c:v>2022-23</c:v>
                </c:pt>
                <c:pt idx="3">
                  <c:v>2023-24</c:v>
                </c:pt>
                <c:pt idx="4">
                  <c:v>2024-25</c:v>
                </c:pt>
              </c:strCache>
            </c:strRef>
          </c:cat>
          <c:val>
            <c:numRef>
              <c:f>工作表1!$D$2:$D$6</c:f>
              <c:numCache>
                <c:formatCode>General</c:formatCode>
                <c:ptCount val="5"/>
                <c:pt idx="0">
                  <c:v>5741</c:v>
                </c:pt>
                <c:pt idx="1">
                  <c:v>5916</c:v>
                </c:pt>
                <c:pt idx="2">
                  <c:v>5986</c:v>
                </c:pt>
                <c:pt idx="3">
                  <c:v>6145</c:v>
                </c:pt>
                <c:pt idx="4">
                  <c:v>6192</c:v>
                </c:pt>
              </c:numCache>
            </c:numRef>
          </c:val>
          <c:extLst>
            <c:ext xmlns:c16="http://schemas.microsoft.com/office/drawing/2014/chart" uri="{C3380CC4-5D6E-409C-BE32-E72D297353CC}">
              <c16:uniqueId val="{00000002-BD21-4B72-8FAA-FC172C66DAD1}"/>
            </c:ext>
          </c:extLst>
        </c:ser>
        <c:dLbls>
          <c:dLblPos val="outEnd"/>
          <c:showLegendKey val="0"/>
          <c:showVal val="1"/>
          <c:showCatName val="0"/>
          <c:showSerName val="0"/>
          <c:showPercent val="0"/>
          <c:showBubbleSize val="0"/>
        </c:dLbls>
        <c:gapWidth val="219"/>
        <c:overlap val="-27"/>
        <c:axId val="997477199"/>
        <c:axId val="1009221519"/>
      </c:barChart>
      <c:catAx>
        <c:axId val="997477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crossAx val="1009221519"/>
        <c:crosses val="autoZero"/>
        <c:auto val="1"/>
        <c:lblAlgn val="ctr"/>
        <c:lblOffset val="100"/>
        <c:noMultiLvlLbl val="0"/>
      </c:catAx>
      <c:valAx>
        <c:axId val="100922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defRPr>
                </a:pP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Unit: student</a:t>
                </a:r>
                <a:endParaRPr 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c:rich>
          </c:tx>
          <c:layout>
            <c:manualLayout>
              <c:xMode val="edge"/>
              <c:yMode val="edge"/>
              <c:x val="6.4478596975582586E-2"/>
              <c:y val="1.5620062152347789E-2"/>
            </c:manualLayout>
          </c:layout>
          <c:overlay val="0"/>
          <c:spPr>
            <a:noFill/>
            <a:ln>
              <a:noFill/>
            </a:ln>
            <a:effectLst/>
          </c:spPr>
          <c:txPr>
            <a:bodyPr rot="0" spcFirstLastPara="1" vertOverflow="ellipsis"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title>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997477199"/>
        <c:crosses val="autoZero"/>
        <c:crossBetween val="between"/>
      </c:valAx>
      <c:spPr>
        <a:noFill/>
        <a:ln>
          <a:noFill/>
        </a:ln>
        <a:effectLst/>
      </c:spPr>
    </c:plotArea>
    <c:legend>
      <c:legendPos val="b"/>
      <c:layout>
        <c:manualLayout>
          <c:xMode val="edge"/>
          <c:yMode val="edge"/>
          <c:x val="0.5754609142085706"/>
          <c:y val="1.4386779122377106E-2"/>
          <c:w val="0.40078218578537378"/>
          <c:h val="7.5571349561204204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9883307828259E-2"/>
          <c:y val="8.0624239121440136E-2"/>
          <c:w val="0.9140123634254177"/>
          <c:h val="0.75413151311425997"/>
        </c:manualLayout>
      </c:layout>
      <c:lineChart>
        <c:grouping val="standard"/>
        <c:varyColors val="0"/>
        <c:ser>
          <c:idx val="0"/>
          <c:order val="0"/>
          <c:tx>
            <c:strRef>
              <c:f>工作表1!$B$1</c:f>
              <c:strCache>
                <c:ptCount val="1"/>
                <c:pt idx="0">
                  <c:v>NSYSU</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工作表1!$A$2:$A$9</c:f>
              <c:strCache>
                <c:ptCount val="8"/>
                <c:pt idx="0">
                  <c:v>30-34 years old</c:v>
                </c:pt>
                <c:pt idx="1">
                  <c:v>35-39</c:v>
                </c:pt>
                <c:pt idx="2">
                  <c:v>40-44
</c:v>
                </c:pt>
                <c:pt idx="3">
                  <c:v>45-49</c:v>
                </c:pt>
                <c:pt idx="4">
                  <c:v>50-54</c:v>
                </c:pt>
                <c:pt idx="5">
                  <c:v>55-59</c:v>
                </c:pt>
                <c:pt idx="6">
                  <c:v>60-64</c:v>
                </c:pt>
                <c:pt idx="7">
                  <c:v>over 65</c:v>
                </c:pt>
              </c:strCache>
            </c:strRef>
          </c:cat>
          <c:val>
            <c:numRef>
              <c:f>工作表1!$B$2:$B$9</c:f>
              <c:numCache>
                <c:formatCode>#,##0</c:formatCode>
                <c:ptCount val="8"/>
                <c:pt idx="0">
                  <c:v>19</c:v>
                </c:pt>
                <c:pt idx="1">
                  <c:v>59</c:v>
                </c:pt>
                <c:pt idx="2">
                  <c:v>118</c:v>
                </c:pt>
                <c:pt idx="3">
                  <c:v>115</c:v>
                </c:pt>
                <c:pt idx="4">
                  <c:v>87</c:v>
                </c:pt>
                <c:pt idx="5">
                  <c:v>77</c:v>
                </c:pt>
                <c:pt idx="6">
                  <c:v>72</c:v>
                </c:pt>
                <c:pt idx="7">
                  <c:v>22</c:v>
                </c:pt>
              </c:numCache>
            </c:numRef>
          </c:val>
          <c:smooth val="0"/>
          <c:extLst>
            <c:ext xmlns:c16="http://schemas.microsoft.com/office/drawing/2014/chart" uri="{C3380CC4-5D6E-409C-BE32-E72D297353CC}">
              <c16:uniqueId val="{00000000-C06C-481D-A3DC-D087F4899694}"/>
            </c:ext>
          </c:extLst>
        </c:ser>
        <c:ser>
          <c:idx val="1"/>
          <c:order val="1"/>
          <c:tx>
            <c:strRef>
              <c:f>工作表1!$C$1</c:f>
              <c:strCache>
                <c:ptCount val="1"/>
                <c:pt idx="0">
                  <c:v>NUK</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工作表1!$A$2:$A$9</c:f>
              <c:strCache>
                <c:ptCount val="8"/>
                <c:pt idx="0">
                  <c:v>30-34 years old</c:v>
                </c:pt>
                <c:pt idx="1">
                  <c:v>35-39</c:v>
                </c:pt>
                <c:pt idx="2">
                  <c:v>40-44
</c:v>
                </c:pt>
                <c:pt idx="3">
                  <c:v>45-49</c:v>
                </c:pt>
                <c:pt idx="4">
                  <c:v>50-54</c:v>
                </c:pt>
                <c:pt idx="5">
                  <c:v>55-59</c:v>
                </c:pt>
                <c:pt idx="6">
                  <c:v>60-64</c:v>
                </c:pt>
                <c:pt idx="7">
                  <c:v>over 65</c:v>
                </c:pt>
              </c:strCache>
            </c:strRef>
          </c:cat>
          <c:val>
            <c:numRef>
              <c:f>工作表1!$C$2:$C$9</c:f>
              <c:numCache>
                <c:formatCode>#,##0</c:formatCode>
                <c:ptCount val="8"/>
                <c:pt idx="0">
                  <c:v>2</c:v>
                </c:pt>
                <c:pt idx="1">
                  <c:v>6</c:v>
                </c:pt>
                <c:pt idx="2">
                  <c:v>20</c:v>
                </c:pt>
                <c:pt idx="3">
                  <c:v>32</c:v>
                </c:pt>
                <c:pt idx="4">
                  <c:v>56</c:v>
                </c:pt>
                <c:pt idx="5">
                  <c:v>57</c:v>
                </c:pt>
                <c:pt idx="6">
                  <c:v>40</c:v>
                </c:pt>
                <c:pt idx="7">
                  <c:v>7</c:v>
                </c:pt>
              </c:numCache>
            </c:numRef>
          </c:val>
          <c:smooth val="0"/>
          <c:extLst>
            <c:ext xmlns:c16="http://schemas.microsoft.com/office/drawing/2014/chart" uri="{C3380CC4-5D6E-409C-BE32-E72D297353CC}">
              <c16:uniqueId val="{00000001-C06C-481D-A3DC-D087F4899694}"/>
            </c:ext>
          </c:extLst>
        </c:ser>
        <c:dLbls>
          <c:dLblPos val="t"/>
          <c:showLegendKey val="0"/>
          <c:showVal val="1"/>
          <c:showCatName val="0"/>
          <c:showSerName val="0"/>
          <c:showPercent val="0"/>
          <c:showBubbleSize val="0"/>
        </c:dLbls>
        <c:smooth val="0"/>
        <c:axId val="1273028848"/>
        <c:axId val="1417938320"/>
      </c:lineChart>
      <c:catAx>
        <c:axId val="127302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crossAx val="1417938320"/>
        <c:crosses val="autoZero"/>
        <c:auto val="1"/>
        <c:lblAlgn val="ctr"/>
        <c:lblOffset val="100"/>
        <c:noMultiLvlLbl val="0"/>
      </c:catAx>
      <c:valAx>
        <c:axId val="1417938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4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r>
                  <a:rPr lang="en-US" altLang="zh-TW" sz="2400" b="1" dirty="0"/>
                  <a:t>Unit: faculty</a:t>
                </a:r>
                <a:r>
                  <a:rPr lang="en-US" altLang="zh-TW" sz="2400" b="1" baseline="0" dirty="0"/>
                  <a:t> member</a:t>
                </a:r>
                <a:endParaRPr lang="zh-TW" sz="2400" b="1" dirty="0"/>
              </a:p>
            </c:rich>
          </c:tx>
          <c:layout>
            <c:manualLayout>
              <c:xMode val="edge"/>
              <c:yMode val="edge"/>
              <c:x val="5.9575800077285877E-2"/>
              <c:y val="2.3456220862057644E-2"/>
            </c:manualLayout>
          </c:layout>
          <c:overlay val="0"/>
          <c:spPr>
            <a:noFill/>
            <a:ln>
              <a:noFill/>
            </a:ln>
            <a:effectLst/>
          </c:spPr>
          <c:txPr>
            <a:bodyPr rot="0" spcFirstLastPara="1" vertOverflow="ellipsis" wrap="square" anchor="ctr" anchorCtr="1"/>
            <a:lstStyle/>
            <a:p>
              <a:pPr>
                <a:defRPr sz="24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crossAx val="1273028848"/>
        <c:crosses val="autoZero"/>
        <c:crossBetween val="between"/>
      </c:valAx>
      <c:spPr>
        <a:noFill/>
        <a:ln>
          <a:noFill/>
        </a:ln>
        <a:effectLst/>
      </c:spPr>
    </c:plotArea>
    <c:legend>
      <c:legendPos val="b"/>
      <c:layout>
        <c:manualLayout>
          <c:xMode val="edge"/>
          <c:yMode val="edge"/>
          <c:x val="0.73750094657837584"/>
          <c:y val="2.962869019825214E-2"/>
          <c:w val="0.23954034702370475"/>
          <c:h val="8.4161027560981469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21502849056226E-2"/>
          <c:y val="7.2047753607979229E-2"/>
          <c:w val="0.9140123634254177"/>
          <c:h val="0.79529838306451939"/>
        </c:manualLayout>
      </c:layout>
      <c:lineChart>
        <c:grouping val="standard"/>
        <c:varyColors val="0"/>
        <c:ser>
          <c:idx val="0"/>
          <c:order val="0"/>
          <c:tx>
            <c:strRef>
              <c:f>工作表1!$B$1</c:f>
              <c:strCache>
                <c:ptCount val="1"/>
                <c:pt idx="0">
                  <c:v>students</c:v>
                </c:pt>
              </c:strCache>
            </c:strRef>
          </c:tx>
          <c:spPr>
            <a:ln w="63500"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工作表1!$A$2:$A$9</c:f>
              <c:strCache>
                <c:ptCount val="8"/>
                <c:pt idx="0">
                  <c:v>2017-18 academic year</c:v>
                </c:pt>
                <c:pt idx="1">
                  <c:v>2018-19</c:v>
                </c:pt>
                <c:pt idx="2">
                  <c:v>2019-2020</c:v>
                </c:pt>
                <c:pt idx="3">
                  <c:v>2020-21</c:v>
                </c:pt>
                <c:pt idx="4">
                  <c:v>2021-22</c:v>
                </c:pt>
                <c:pt idx="5">
                  <c:v>2022-23 academic year</c:v>
                </c:pt>
                <c:pt idx="6">
                  <c:v>2023-24</c:v>
                </c:pt>
                <c:pt idx="7">
                  <c:v>2024-25</c:v>
                </c:pt>
              </c:strCache>
            </c:strRef>
          </c:cat>
          <c:val>
            <c:numRef>
              <c:f>工作表1!$B$2:$B$9</c:f>
              <c:numCache>
                <c:formatCode>#,##0</c:formatCode>
                <c:ptCount val="8"/>
                <c:pt idx="0">
                  <c:v>9466</c:v>
                </c:pt>
                <c:pt idx="1">
                  <c:v>9425</c:v>
                </c:pt>
                <c:pt idx="2">
                  <c:v>9563</c:v>
                </c:pt>
                <c:pt idx="3">
                  <c:v>9706</c:v>
                </c:pt>
                <c:pt idx="4">
                  <c:v>9897</c:v>
                </c:pt>
                <c:pt idx="5">
                  <c:v>10296</c:v>
                </c:pt>
                <c:pt idx="6">
                  <c:v>10346</c:v>
                </c:pt>
                <c:pt idx="7">
                  <c:v>10948</c:v>
                </c:pt>
              </c:numCache>
            </c:numRef>
          </c:val>
          <c:smooth val="0"/>
          <c:extLst>
            <c:ext xmlns:c16="http://schemas.microsoft.com/office/drawing/2014/chart" uri="{C3380CC4-5D6E-409C-BE32-E72D297353CC}">
              <c16:uniqueId val="{00000000-C06C-481D-A3DC-D087F4899694}"/>
            </c:ext>
          </c:extLst>
        </c:ser>
        <c:dLbls>
          <c:dLblPos val="t"/>
          <c:showLegendKey val="0"/>
          <c:showVal val="1"/>
          <c:showCatName val="0"/>
          <c:showSerName val="0"/>
          <c:showPercent val="0"/>
          <c:showBubbleSize val="0"/>
        </c:dLbls>
        <c:marker val="1"/>
        <c:smooth val="0"/>
        <c:axId val="1273028848"/>
        <c:axId val="1417938320"/>
      </c:lineChart>
      <c:lineChart>
        <c:grouping val="standard"/>
        <c:varyColors val="0"/>
        <c:ser>
          <c:idx val="1"/>
          <c:order val="1"/>
          <c:tx>
            <c:strRef>
              <c:f>工作表1!$C$1</c:f>
              <c:strCache>
                <c:ptCount val="1"/>
                <c:pt idx="0">
                  <c:v>faculty</c:v>
                </c:pt>
              </c:strCache>
            </c:strRef>
          </c:tx>
          <c:spPr>
            <a:ln w="63500" cap="rnd">
              <a:solidFill>
                <a:srgbClr val="00B050"/>
              </a:solidFill>
              <a:round/>
            </a:ln>
            <a:effectLst/>
          </c:spPr>
          <c:marker>
            <c:symbol val="none"/>
          </c:marker>
          <c:dLbls>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工作表1!$A$2:$A$9</c:f>
              <c:strCache>
                <c:ptCount val="8"/>
                <c:pt idx="0">
                  <c:v>2017-18 academic year</c:v>
                </c:pt>
                <c:pt idx="1">
                  <c:v>2018-19</c:v>
                </c:pt>
                <c:pt idx="2">
                  <c:v>2019-2020</c:v>
                </c:pt>
                <c:pt idx="3">
                  <c:v>2020-21</c:v>
                </c:pt>
                <c:pt idx="4">
                  <c:v>2021-22</c:v>
                </c:pt>
                <c:pt idx="5">
                  <c:v>2022-23 academic year</c:v>
                </c:pt>
                <c:pt idx="6">
                  <c:v>2023-24</c:v>
                </c:pt>
                <c:pt idx="7">
                  <c:v>2024-25</c:v>
                </c:pt>
              </c:strCache>
            </c:strRef>
          </c:cat>
          <c:val>
            <c:numRef>
              <c:f>工作表1!$C$2:$C$9</c:f>
              <c:numCache>
                <c:formatCode>#,##0</c:formatCode>
                <c:ptCount val="8"/>
                <c:pt idx="0">
                  <c:v>509</c:v>
                </c:pt>
                <c:pt idx="1">
                  <c:v>522</c:v>
                </c:pt>
                <c:pt idx="2">
                  <c:v>537</c:v>
                </c:pt>
                <c:pt idx="3">
                  <c:v>558</c:v>
                </c:pt>
                <c:pt idx="4">
                  <c:v>574</c:v>
                </c:pt>
                <c:pt idx="5">
                  <c:v>593</c:v>
                </c:pt>
                <c:pt idx="6">
                  <c:v>614</c:v>
                </c:pt>
                <c:pt idx="7">
                  <c:v>632</c:v>
                </c:pt>
              </c:numCache>
            </c:numRef>
          </c:val>
          <c:smooth val="0"/>
          <c:extLst>
            <c:ext xmlns:c16="http://schemas.microsoft.com/office/drawing/2014/chart" uri="{C3380CC4-5D6E-409C-BE32-E72D297353CC}">
              <c16:uniqueId val="{00000001-C06C-481D-A3DC-D087F4899694}"/>
            </c:ext>
          </c:extLst>
        </c:ser>
        <c:dLbls>
          <c:showLegendKey val="0"/>
          <c:showVal val="0"/>
          <c:showCatName val="0"/>
          <c:showSerName val="0"/>
          <c:showPercent val="0"/>
          <c:showBubbleSize val="0"/>
        </c:dLbls>
        <c:marker val="1"/>
        <c:smooth val="0"/>
        <c:axId val="40730783"/>
        <c:axId val="40730367"/>
      </c:lineChart>
      <c:catAx>
        <c:axId val="127302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417938320"/>
        <c:crosses val="autoZero"/>
        <c:auto val="1"/>
        <c:lblAlgn val="ctr"/>
        <c:lblOffset val="100"/>
        <c:noMultiLvlLbl val="0"/>
      </c:catAx>
      <c:valAx>
        <c:axId val="1417938320"/>
        <c:scaling>
          <c:orientation val="minMax"/>
          <c:max val="12000"/>
          <c:min val="9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crossAx val="1273028848"/>
        <c:crosses val="autoZero"/>
        <c:crossBetween val="between"/>
      </c:valAx>
      <c:valAx>
        <c:axId val="40730367"/>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crossAx val="40730783"/>
        <c:crosses val="max"/>
        <c:crossBetween val="between"/>
      </c:valAx>
      <c:catAx>
        <c:axId val="40730783"/>
        <c:scaling>
          <c:orientation val="minMax"/>
        </c:scaling>
        <c:delete val="1"/>
        <c:axPos val="b"/>
        <c:numFmt formatCode="General" sourceLinked="1"/>
        <c:majorTickMark val="out"/>
        <c:minorTickMark val="none"/>
        <c:tickLblPos val="nextTo"/>
        <c:crossAx val="40730367"/>
        <c:crosses val="autoZero"/>
        <c:auto val="1"/>
        <c:lblAlgn val="ctr"/>
        <c:lblOffset val="100"/>
        <c:noMultiLvlLbl val="0"/>
      </c:catAx>
      <c:spPr>
        <a:noFill/>
        <a:ln w="25400">
          <a:noFill/>
        </a:ln>
        <a:effectLst/>
      </c:spPr>
    </c:plotArea>
    <c:legend>
      <c:legendPos val="b"/>
      <c:layout>
        <c:manualLayout>
          <c:xMode val="edge"/>
          <c:yMode val="edge"/>
          <c:x val="6.9787758699184715E-2"/>
          <c:y val="1.7621676697722827E-2"/>
          <c:w val="0.23954034702370475"/>
          <c:h val="8.4161027560981469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0.31567</cdr:x>
      <cdr:y>0.10462</cdr:y>
    </cdr:from>
    <cdr:to>
      <cdr:x>0.51065</cdr:x>
      <cdr:y>0.24064</cdr:y>
    </cdr:to>
    <cdr:sp macro="" textlink="">
      <cdr:nvSpPr>
        <cdr:cNvPr id="2" name="矩形 1">
          <a:extLst xmlns:a="http://schemas.openxmlformats.org/drawingml/2006/main">
            <a:ext uri="{FF2B5EF4-FFF2-40B4-BE49-F238E27FC236}">
              <a16:creationId xmlns:a16="http://schemas.microsoft.com/office/drawing/2014/main" id="{33ACB491-7BA8-4AC1-A088-A574E18EE8F8}"/>
            </a:ext>
          </a:extLst>
        </cdr:cNvPr>
        <cdr:cNvSpPr/>
      </cdr:nvSpPr>
      <cdr:spPr>
        <a:xfrm xmlns:a="http://schemas.openxmlformats.org/drawingml/2006/main">
          <a:off x="5181600" y="774605"/>
          <a:ext cx="3200476" cy="1007093"/>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TW"/>
        </a:p>
      </cdr:txBody>
    </cdr:sp>
  </cdr:relSizeAnchor>
  <cdr:relSizeAnchor xmlns:cdr="http://schemas.openxmlformats.org/drawingml/2006/chartDrawing">
    <cdr:from>
      <cdr:x>0.38531</cdr:x>
      <cdr:y>0.02931</cdr:y>
    </cdr:from>
    <cdr:to>
      <cdr:x>0.46422</cdr:x>
      <cdr:y>0.11164</cdr:y>
    </cdr:to>
    <cdr:sp macro="" textlink="">
      <cdr:nvSpPr>
        <cdr:cNvPr id="3" name="文字方塊 2">
          <a:extLst xmlns:a="http://schemas.openxmlformats.org/drawingml/2006/main">
            <a:ext uri="{FF2B5EF4-FFF2-40B4-BE49-F238E27FC236}">
              <a16:creationId xmlns:a16="http://schemas.microsoft.com/office/drawing/2014/main" id="{4ABCB965-441F-4C5C-B902-1E725EE3DBF0}"/>
            </a:ext>
          </a:extLst>
        </cdr:cNvPr>
        <cdr:cNvSpPr txBox="1"/>
      </cdr:nvSpPr>
      <cdr:spPr>
        <a:xfrm xmlns:a="http://schemas.openxmlformats.org/drawingml/2006/main">
          <a:off x="6324600" y="216991"/>
          <a:ext cx="1295259" cy="6095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2800" b="1" dirty="0">
              <a:solidFill>
                <a:srgbClr val="FF0000"/>
              </a:solidFill>
              <a:latin typeface="Times New Roman" panose="02020603050405020304" pitchFamily="18" charset="0"/>
              <a:cs typeface="Times New Roman" panose="02020603050405020304" pitchFamily="18" charset="0"/>
            </a:rPr>
            <a:t>40.9%</a:t>
          </a:r>
          <a:endParaRPr lang="zh-TW" altLang="en-US" sz="2800" b="1"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0.53386</cdr:x>
      <cdr:y>0.45454</cdr:y>
    </cdr:from>
    <cdr:to>
      <cdr:x>0.72884</cdr:x>
      <cdr:y>0.59056</cdr:y>
    </cdr:to>
    <cdr:sp macro="" textlink="">
      <cdr:nvSpPr>
        <cdr:cNvPr id="4" name="矩形 3">
          <a:extLst xmlns:a="http://schemas.openxmlformats.org/drawingml/2006/main">
            <a:ext uri="{FF2B5EF4-FFF2-40B4-BE49-F238E27FC236}">
              <a16:creationId xmlns:a16="http://schemas.microsoft.com/office/drawing/2014/main" id="{B6A8D258-21F7-45D0-A869-8E743C357F3D}"/>
            </a:ext>
          </a:extLst>
        </cdr:cNvPr>
        <cdr:cNvSpPr/>
      </cdr:nvSpPr>
      <cdr:spPr>
        <a:xfrm xmlns:a="http://schemas.openxmlformats.org/drawingml/2006/main">
          <a:off x="8763000" y="3365405"/>
          <a:ext cx="3200476" cy="1007093"/>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TW"/>
        </a:p>
      </cdr:txBody>
    </cdr:sp>
  </cdr:relSizeAnchor>
  <cdr:relSizeAnchor xmlns:cdr="http://schemas.openxmlformats.org/drawingml/2006/chartDrawing">
    <cdr:from>
      <cdr:x>0.59885</cdr:x>
      <cdr:y>0.59862</cdr:y>
    </cdr:from>
    <cdr:to>
      <cdr:x>0.67777</cdr:x>
      <cdr:y>0.68095</cdr:y>
    </cdr:to>
    <cdr:sp macro="" textlink="">
      <cdr:nvSpPr>
        <cdr:cNvPr id="5" name="文字方塊 2">
          <a:extLst xmlns:a="http://schemas.openxmlformats.org/drawingml/2006/main">
            <a:ext uri="{FF2B5EF4-FFF2-40B4-BE49-F238E27FC236}">
              <a16:creationId xmlns:a16="http://schemas.microsoft.com/office/drawing/2014/main" id="{B19FFFBA-E6FF-449B-BD89-2E9E789EC622}"/>
            </a:ext>
          </a:extLst>
        </cdr:cNvPr>
        <cdr:cNvSpPr txBox="1"/>
      </cdr:nvSpPr>
      <cdr:spPr>
        <a:xfrm xmlns:a="http://schemas.openxmlformats.org/drawingml/2006/main">
          <a:off x="9829800" y="4432205"/>
          <a:ext cx="1295423" cy="6095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2800" b="1" dirty="0">
              <a:solidFill>
                <a:srgbClr val="FF0000"/>
              </a:solidFill>
              <a:latin typeface="Times New Roman" panose="02020603050405020304" pitchFamily="18" charset="0"/>
              <a:cs typeface="Times New Roman" panose="02020603050405020304" pitchFamily="18" charset="0"/>
            </a:rPr>
            <a:t>51.4%</a:t>
          </a:r>
          <a:endParaRPr lang="zh-TW" altLang="en-US" sz="2800" b="1" dirty="0">
            <a:solidFill>
              <a:srgbClr val="FF0000"/>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87388AF-AE40-4E09-ACD7-ECB6D33E1C7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A0A71055-ADA5-405D-A87D-4D4FBF395F5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8000A18-1544-44CD-9CDE-2A35310406E6}" type="datetimeFigureOut">
              <a:rPr lang="zh-TW" altLang="en-US" smtClean="0"/>
              <a:t>2026/1/28</a:t>
            </a:fld>
            <a:endParaRPr lang="zh-TW" altLang="en-US"/>
          </a:p>
        </p:txBody>
      </p:sp>
      <p:sp>
        <p:nvSpPr>
          <p:cNvPr id="4" name="頁尾版面配置區 3">
            <a:extLst>
              <a:ext uri="{FF2B5EF4-FFF2-40B4-BE49-F238E27FC236}">
                <a16:creationId xmlns:a16="http://schemas.microsoft.com/office/drawing/2014/main" id="{FD32296C-2B60-4CED-8203-8E85D9BF123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74121AB2-231B-436D-A1E8-A12FA763AB6B}"/>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5881858-AE8D-467A-B8CD-39F76B6A2189}" type="slidenum">
              <a:rPr lang="zh-TW" altLang="en-US" smtClean="0"/>
              <a:t>‹#›</a:t>
            </a:fld>
            <a:endParaRPr lang="zh-TW" altLang="en-US"/>
          </a:p>
        </p:txBody>
      </p:sp>
    </p:spTree>
    <p:extLst>
      <p:ext uri="{BB962C8B-B14F-4D97-AF65-F5344CB8AC3E}">
        <p14:creationId xmlns:p14="http://schemas.microsoft.com/office/powerpoint/2010/main" val="3519957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2945659" cy="49805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6" y="0"/>
            <a:ext cx="2945659" cy="498055"/>
          </a:xfrm>
          <a:prstGeom prst="rect">
            <a:avLst/>
          </a:prstGeom>
        </p:spPr>
        <p:txBody>
          <a:bodyPr vert="horz" lIns="91440" tIns="45720" rIns="91440" bIns="45720" rtlCol="0"/>
          <a:lstStyle>
            <a:lvl1pPr algn="r">
              <a:defRPr sz="1200"/>
            </a:lvl1pPr>
          </a:lstStyle>
          <a:p>
            <a:fld id="{C4C12EB0-5184-4BF6-A67F-0C3138E1BF5A}" type="datetimeFigureOut">
              <a:rPr lang="zh-TW" altLang="en-US" smtClean="0"/>
              <a:t>2026/1/28</a:t>
            </a:fld>
            <a:endParaRPr lang="zh-TW" altLang="en-US"/>
          </a:p>
        </p:txBody>
      </p:sp>
      <p:sp>
        <p:nvSpPr>
          <p:cNvPr id="4" name="投影片影像版面配置區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350837" y="4777198"/>
            <a:ext cx="6021388" cy="4453323"/>
          </a:xfrm>
          <a:prstGeom prst="rect">
            <a:avLst/>
          </a:prstGeom>
        </p:spPr>
        <p:txBody>
          <a:bodyPr vert="horz" lIns="91440" tIns="45720" rIns="91440" bIns="45720" rtlCol="0"/>
          <a:lstStyle/>
          <a:p>
            <a:pPr lvl="0"/>
            <a:r>
              <a:rPr lang="zh-TW" altLang="en-US" dirty="0"/>
              <a:t>編輯母片文字樣式</a:t>
            </a:r>
          </a:p>
        </p:txBody>
      </p:sp>
      <p:sp>
        <p:nvSpPr>
          <p:cNvPr id="6" name="頁尾版面配置區 5"/>
          <p:cNvSpPr>
            <a:spLocks noGrp="1"/>
          </p:cNvSpPr>
          <p:nvPr>
            <p:ph type="ftr" sz="quarter" idx="4"/>
          </p:nvPr>
        </p:nvSpPr>
        <p:spPr>
          <a:xfrm>
            <a:off x="3"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6" y="9428584"/>
            <a:ext cx="2945659" cy="498055"/>
          </a:xfrm>
          <a:prstGeom prst="rect">
            <a:avLst/>
          </a:prstGeom>
        </p:spPr>
        <p:txBody>
          <a:bodyPr vert="horz" lIns="91440" tIns="45720" rIns="91440" bIns="45720" rtlCol="0" anchor="b"/>
          <a:lstStyle>
            <a:lvl1pPr algn="r">
              <a:defRPr sz="1200"/>
            </a:lvl1pPr>
          </a:lstStyle>
          <a:p>
            <a:fld id="{8D5882DD-648B-47EA-9808-18AC5F7D6B56}" type="slidenum">
              <a:rPr lang="zh-TW" altLang="en-US" smtClean="0"/>
              <a:t>‹#›</a:t>
            </a:fld>
            <a:endParaRPr lang="zh-TW" altLang="en-US"/>
          </a:p>
        </p:txBody>
      </p:sp>
    </p:spTree>
    <p:extLst>
      <p:ext uri="{BB962C8B-B14F-4D97-AF65-F5344CB8AC3E}">
        <p14:creationId xmlns:p14="http://schemas.microsoft.com/office/powerpoint/2010/main" val="197543241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a:t>
            </a:fld>
            <a:endParaRPr lang="zh-TW" altLang="en-US"/>
          </a:p>
        </p:txBody>
      </p:sp>
    </p:spTree>
    <p:extLst>
      <p:ext uri="{BB962C8B-B14F-4D97-AF65-F5344CB8AC3E}">
        <p14:creationId xmlns:p14="http://schemas.microsoft.com/office/powerpoint/2010/main" val="81545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10</a:t>
            </a:fld>
            <a:endParaRPr lang="zh-TW" altLang="en-US"/>
          </a:p>
        </p:txBody>
      </p:sp>
    </p:spTree>
    <p:extLst>
      <p:ext uri="{BB962C8B-B14F-4D97-AF65-F5344CB8AC3E}">
        <p14:creationId xmlns:p14="http://schemas.microsoft.com/office/powerpoint/2010/main" val="208135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141B2-93D6-FA82-8149-7953396A413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701EF7B-1C33-25A7-26BA-11504D46476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9A9A8BD-75AA-2E8C-F638-62C5B66C6EB0}"/>
              </a:ext>
            </a:extLst>
          </p:cNvPr>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B5E95B8F-6E89-3209-DD66-491E1C58C6E1}"/>
              </a:ext>
            </a:extLst>
          </p:cNvPr>
          <p:cNvSpPr>
            <a:spLocks noGrp="1"/>
          </p:cNvSpPr>
          <p:nvPr>
            <p:ph type="sldNum" sz="quarter" idx="5"/>
          </p:nvPr>
        </p:nvSpPr>
        <p:spPr/>
        <p:txBody>
          <a:bodyPr/>
          <a:lstStyle/>
          <a:p>
            <a:fld id="{8D5882DD-648B-47EA-9808-18AC5F7D6B56}" type="slidenum">
              <a:rPr lang="zh-TW" altLang="en-US" smtClean="0"/>
              <a:t>11</a:t>
            </a:fld>
            <a:endParaRPr lang="zh-TW" altLang="en-US"/>
          </a:p>
        </p:txBody>
      </p:sp>
    </p:spTree>
    <p:extLst>
      <p:ext uri="{BB962C8B-B14F-4D97-AF65-F5344CB8AC3E}">
        <p14:creationId xmlns:p14="http://schemas.microsoft.com/office/powerpoint/2010/main" val="286920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12</a:t>
            </a:fld>
            <a:endParaRPr lang="zh-TW" altLang="en-US"/>
          </a:p>
        </p:txBody>
      </p:sp>
    </p:spTree>
    <p:extLst>
      <p:ext uri="{BB962C8B-B14F-4D97-AF65-F5344CB8AC3E}">
        <p14:creationId xmlns:p14="http://schemas.microsoft.com/office/powerpoint/2010/main" val="153674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13</a:t>
            </a:fld>
            <a:endParaRPr lang="zh-TW" altLang="en-US"/>
          </a:p>
        </p:txBody>
      </p:sp>
    </p:spTree>
    <p:extLst>
      <p:ext uri="{BB962C8B-B14F-4D97-AF65-F5344CB8AC3E}">
        <p14:creationId xmlns:p14="http://schemas.microsoft.com/office/powerpoint/2010/main" val="64467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B6700-D5E8-C8ED-B5F5-014E3BFAF03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C71B512E-B1A6-C613-A5BC-92373725D43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470B4BD-3947-E9BC-0E4A-BE9B50720CCF}"/>
              </a:ext>
            </a:extLst>
          </p:cNvPr>
          <p:cNvSpPr>
            <a:spLocks noGrp="1"/>
          </p:cNvSpPr>
          <p:nvPr>
            <p:ph type="body" idx="1"/>
          </p:nvPr>
        </p:nvSpPr>
        <p:spPr/>
        <p:txBody>
          <a:bodyPr/>
          <a:lstStyle/>
          <a:p>
            <a:pPr algn="l"/>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001F83B4-7404-2B7D-6CC5-3940F176D33D}"/>
              </a:ext>
            </a:extLst>
          </p:cNvPr>
          <p:cNvSpPr>
            <a:spLocks noGrp="1"/>
          </p:cNvSpPr>
          <p:nvPr>
            <p:ph type="sldNum" sz="quarter" idx="5"/>
          </p:nvPr>
        </p:nvSpPr>
        <p:spPr/>
        <p:txBody>
          <a:bodyPr/>
          <a:lstStyle/>
          <a:p>
            <a:fld id="{8D5882DD-648B-47EA-9808-18AC5F7D6B56}" type="slidenum">
              <a:rPr lang="zh-TW" altLang="en-US" smtClean="0"/>
              <a:t>14</a:t>
            </a:fld>
            <a:endParaRPr lang="zh-TW" altLang="en-US"/>
          </a:p>
        </p:txBody>
      </p:sp>
    </p:spTree>
    <p:extLst>
      <p:ext uri="{BB962C8B-B14F-4D97-AF65-F5344CB8AC3E}">
        <p14:creationId xmlns:p14="http://schemas.microsoft.com/office/powerpoint/2010/main" val="172317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15</a:t>
            </a:fld>
            <a:endParaRPr lang="zh-TW" altLang="en-US"/>
          </a:p>
        </p:txBody>
      </p:sp>
    </p:spTree>
    <p:extLst>
      <p:ext uri="{BB962C8B-B14F-4D97-AF65-F5344CB8AC3E}">
        <p14:creationId xmlns:p14="http://schemas.microsoft.com/office/powerpoint/2010/main" val="58655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16</a:t>
            </a:fld>
            <a:endParaRPr lang="zh-TW" altLang="en-US"/>
          </a:p>
        </p:txBody>
      </p:sp>
    </p:spTree>
    <p:extLst>
      <p:ext uri="{BB962C8B-B14F-4D97-AF65-F5344CB8AC3E}">
        <p14:creationId xmlns:p14="http://schemas.microsoft.com/office/powerpoint/2010/main" val="297790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17</a:t>
            </a:fld>
            <a:endParaRPr lang="zh-TW" altLang="en-US"/>
          </a:p>
        </p:txBody>
      </p:sp>
    </p:spTree>
    <p:extLst>
      <p:ext uri="{BB962C8B-B14F-4D97-AF65-F5344CB8AC3E}">
        <p14:creationId xmlns:p14="http://schemas.microsoft.com/office/powerpoint/2010/main" val="3121323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18</a:t>
            </a:fld>
            <a:endParaRPr lang="zh-TW" altLang="en-US"/>
          </a:p>
        </p:txBody>
      </p:sp>
    </p:spTree>
    <p:extLst>
      <p:ext uri="{BB962C8B-B14F-4D97-AF65-F5344CB8AC3E}">
        <p14:creationId xmlns:p14="http://schemas.microsoft.com/office/powerpoint/2010/main" val="3689229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19</a:t>
            </a:fld>
            <a:endParaRPr lang="zh-TW" altLang="en-US"/>
          </a:p>
        </p:txBody>
      </p:sp>
    </p:spTree>
    <p:extLst>
      <p:ext uri="{BB962C8B-B14F-4D97-AF65-F5344CB8AC3E}">
        <p14:creationId xmlns:p14="http://schemas.microsoft.com/office/powerpoint/2010/main" val="209957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2</a:t>
            </a:fld>
            <a:endParaRPr lang="zh-TW" altLang="en-US"/>
          </a:p>
        </p:txBody>
      </p:sp>
    </p:spTree>
    <p:extLst>
      <p:ext uri="{BB962C8B-B14F-4D97-AF65-F5344CB8AC3E}">
        <p14:creationId xmlns:p14="http://schemas.microsoft.com/office/powerpoint/2010/main" val="2411851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20</a:t>
            </a:fld>
            <a:endParaRPr lang="zh-TW" altLang="en-US"/>
          </a:p>
        </p:txBody>
      </p:sp>
    </p:spTree>
    <p:extLst>
      <p:ext uri="{BB962C8B-B14F-4D97-AF65-F5344CB8AC3E}">
        <p14:creationId xmlns:p14="http://schemas.microsoft.com/office/powerpoint/2010/main" val="157969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21</a:t>
            </a:fld>
            <a:endParaRPr lang="zh-TW" altLang="en-US"/>
          </a:p>
        </p:txBody>
      </p:sp>
    </p:spTree>
    <p:extLst>
      <p:ext uri="{BB962C8B-B14F-4D97-AF65-F5344CB8AC3E}">
        <p14:creationId xmlns:p14="http://schemas.microsoft.com/office/powerpoint/2010/main" val="142035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46C3-A1A4-4201-3B90-F1A8A1DCF4D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CF0D2EA-70C2-E9C0-5C51-CD47FAD84A6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A7028E2-0F96-200F-648A-05521758E640}"/>
              </a:ext>
            </a:extLst>
          </p:cNvPr>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452466A4-CC31-45E3-9BF2-246C3003EF27}"/>
              </a:ext>
            </a:extLst>
          </p:cNvPr>
          <p:cNvSpPr>
            <a:spLocks noGrp="1"/>
          </p:cNvSpPr>
          <p:nvPr>
            <p:ph type="sldNum" sz="quarter" idx="5"/>
          </p:nvPr>
        </p:nvSpPr>
        <p:spPr/>
        <p:txBody>
          <a:bodyPr/>
          <a:lstStyle/>
          <a:p>
            <a:fld id="{8D5882DD-648B-47EA-9808-18AC5F7D6B56}" type="slidenum">
              <a:rPr lang="zh-TW" altLang="en-US" smtClean="0"/>
              <a:t>22</a:t>
            </a:fld>
            <a:endParaRPr lang="zh-TW" altLang="en-US"/>
          </a:p>
        </p:txBody>
      </p:sp>
    </p:spTree>
    <p:extLst>
      <p:ext uri="{BB962C8B-B14F-4D97-AF65-F5344CB8AC3E}">
        <p14:creationId xmlns:p14="http://schemas.microsoft.com/office/powerpoint/2010/main" val="220517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46C3-A1A4-4201-3B90-F1A8A1DCF4D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CF0D2EA-70C2-E9C0-5C51-CD47FAD84A6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A7028E2-0F96-200F-648A-05521758E640}"/>
              </a:ext>
            </a:extLst>
          </p:cNvPr>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452466A4-CC31-45E3-9BF2-246C3003EF27}"/>
              </a:ext>
            </a:extLst>
          </p:cNvPr>
          <p:cNvSpPr>
            <a:spLocks noGrp="1"/>
          </p:cNvSpPr>
          <p:nvPr>
            <p:ph type="sldNum" sz="quarter" idx="5"/>
          </p:nvPr>
        </p:nvSpPr>
        <p:spPr/>
        <p:txBody>
          <a:bodyPr/>
          <a:lstStyle/>
          <a:p>
            <a:fld id="{8D5882DD-648B-47EA-9808-18AC5F7D6B56}" type="slidenum">
              <a:rPr lang="zh-TW" altLang="en-US" smtClean="0"/>
              <a:t>23</a:t>
            </a:fld>
            <a:endParaRPr lang="zh-TW" altLang="en-US"/>
          </a:p>
        </p:txBody>
      </p:sp>
    </p:spTree>
    <p:extLst>
      <p:ext uri="{BB962C8B-B14F-4D97-AF65-F5344CB8AC3E}">
        <p14:creationId xmlns:p14="http://schemas.microsoft.com/office/powerpoint/2010/main" val="820998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46C3-A1A4-4201-3B90-F1A8A1DCF4D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CF0D2EA-70C2-E9C0-5C51-CD47FAD84A6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A7028E2-0F96-200F-648A-05521758E640}"/>
              </a:ext>
            </a:extLst>
          </p:cNvPr>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452466A4-CC31-45E3-9BF2-246C3003EF27}"/>
              </a:ext>
            </a:extLst>
          </p:cNvPr>
          <p:cNvSpPr>
            <a:spLocks noGrp="1"/>
          </p:cNvSpPr>
          <p:nvPr>
            <p:ph type="sldNum" sz="quarter" idx="5"/>
          </p:nvPr>
        </p:nvSpPr>
        <p:spPr/>
        <p:txBody>
          <a:bodyPr/>
          <a:lstStyle/>
          <a:p>
            <a:fld id="{8D5882DD-648B-47EA-9808-18AC5F7D6B56}" type="slidenum">
              <a:rPr lang="zh-TW" altLang="en-US" smtClean="0"/>
              <a:t>24</a:t>
            </a:fld>
            <a:endParaRPr lang="zh-TW" altLang="en-US"/>
          </a:p>
        </p:txBody>
      </p:sp>
    </p:spTree>
    <p:extLst>
      <p:ext uri="{BB962C8B-B14F-4D97-AF65-F5344CB8AC3E}">
        <p14:creationId xmlns:p14="http://schemas.microsoft.com/office/powerpoint/2010/main" val="2047119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25</a:t>
            </a:fld>
            <a:endParaRPr lang="zh-TW" altLang="en-US"/>
          </a:p>
        </p:txBody>
      </p:sp>
    </p:spTree>
    <p:extLst>
      <p:ext uri="{BB962C8B-B14F-4D97-AF65-F5344CB8AC3E}">
        <p14:creationId xmlns:p14="http://schemas.microsoft.com/office/powerpoint/2010/main" val="1431590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26</a:t>
            </a:fld>
            <a:endParaRPr lang="zh-TW" altLang="en-US"/>
          </a:p>
        </p:txBody>
      </p:sp>
    </p:spTree>
    <p:extLst>
      <p:ext uri="{BB962C8B-B14F-4D97-AF65-F5344CB8AC3E}">
        <p14:creationId xmlns:p14="http://schemas.microsoft.com/office/powerpoint/2010/main" val="380508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27</a:t>
            </a:fld>
            <a:endParaRPr lang="zh-TW" altLang="en-US"/>
          </a:p>
        </p:txBody>
      </p:sp>
    </p:spTree>
    <p:extLst>
      <p:ext uri="{BB962C8B-B14F-4D97-AF65-F5344CB8AC3E}">
        <p14:creationId xmlns:p14="http://schemas.microsoft.com/office/powerpoint/2010/main" val="1511245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28</a:t>
            </a:fld>
            <a:endParaRPr lang="zh-TW" altLang="en-US"/>
          </a:p>
        </p:txBody>
      </p:sp>
    </p:spTree>
    <p:extLst>
      <p:ext uri="{BB962C8B-B14F-4D97-AF65-F5344CB8AC3E}">
        <p14:creationId xmlns:p14="http://schemas.microsoft.com/office/powerpoint/2010/main" val="2632250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29</a:t>
            </a:fld>
            <a:endParaRPr lang="zh-TW" altLang="en-US"/>
          </a:p>
        </p:txBody>
      </p:sp>
    </p:spTree>
    <p:extLst>
      <p:ext uri="{BB962C8B-B14F-4D97-AF65-F5344CB8AC3E}">
        <p14:creationId xmlns:p14="http://schemas.microsoft.com/office/powerpoint/2010/main" val="151525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3</a:t>
            </a:fld>
            <a:endParaRPr lang="zh-TW" altLang="en-US"/>
          </a:p>
        </p:txBody>
      </p:sp>
    </p:spTree>
    <p:extLst>
      <p:ext uri="{BB962C8B-B14F-4D97-AF65-F5344CB8AC3E}">
        <p14:creationId xmlns:p14="http://schemas.microsoft.com/office/powerpoint/2010/main" val="2574418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30</a:t>
            </a:fld>
            <a:endParaRPr lang="zh-TW" altLang="en-US"/>
          </a:p>
        </p:txBody>
      </p:sp>
    </p:spTree>
    <p:extLst>
      <p:ext uri="{BB962C8B-B14F-4D97-AF65-F5344CB8AC3E}">
        <p14:creationId xmlns:p14="http://schemas.microsoft.com/office/powerpoint/2010/main" val="288031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087D-B964-91ED-285D-97AED09A092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8813E641-8472-982E-46C2-DEB9669E4E7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DA7F30E-181C-31D5-70E7-8318F509CD72}"/>
              </a:ext>
            </a:extLst>
          </p:cNvPr>
          <p:cNvSpPr>
            <a:spLocks noGrp="1"/>
          </p:cNvSpPr>
          <p:nvPr>
            <p:ph type="body"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3DB8EB4C-8E16-8A1F-DC0B-67216C18C9F9}"/>
              </a:ext>
            </a:extLst>
          </p:cNvPr>
          <p:cNvSpPr>
            <a:spLocks noGrp="1"/>
          </p:cNvSpPr>
          <p:nvPr>
            <p:ph type="sldNum" sz="quarter" idx="5"/>
          </p:nvPr>
        </p:nvSpPr>
        <p:spPr/>
        <p:txBody>
          <a:bodyPr/>
          <a:lstStyle/>
          <a:p>
            <a:fld id="{8D5882DD-648B-47EA-9808-18AC5F7D6B56}" type="slidenum">
              <a:rPr lang="zh-TW" altLang="en-US" smtClean="0"/>
              <a:t>4</a:t>
            </a:fld>
            <a:endParaRPr lang="zh-TW" altLang="en-US"/>
          </a:p>
        </p:txBody>
      </p:sp>
    </p:spTree>
    <p:extLst>
      <p:ext uri="{BB962C8B-B14F-4D97-AF65-F5344CB8AC3E}">
        <p14:creationId xmlns:p14="http://schemas.microsoft.com/office/powerpoint/2010/main" val="276847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D5882DD-648B-47EA-9808-18AC5F7D6B56}" type="slidenum">
              <a:rPr lang="zh-TW" altLang="en-US" smtClean="0"/>
              <a:t>5</a:t>
            </a:fld>
            <a:endParaRPr lang="zh-TW" altLang="en-US"/>
          </a:p>
        </p:txBody>
      </p:sp>
    </p:spTree>
    <p:extLst>
      <p:ext uri="{BB962C8B-B14F-4D97-AF65-F5344CB8AC3E}">
        <p14:creationId xmlns:p14="http://schemas.microsoft.com/office/powerpoint/2010/main" val="191869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46C3-A1A4-4201-3B90-F1A8A1DCF4D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CF0D2EA-70C2-E9C0-5C51-CD47FAD84A6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A7028E2-0F96-200F-648A-05521758E640}"/>
              </a:ext>
            </a:extLst>
          </p:cNvPr>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452466A4-CC31-45E3-9BF2-246C3003EF27}"/>
              </a:ext>
            </a:extLst>
          </p:cNvPr>
          <p:cNvSpPr>
            <a:spLocks noGrp="1"/>
          </p:cNvSpPr>
          <p:nvPr>
            <p:ph type="sldNum" sz="quarter" idx="5"/>
          </p:nvPr>
        </p:nvSpPr>
        <p:spPr/>
        <p:txBody>
          <a:bodyPr/>
          <a:lstStyle/>
          <a:p>
            <a:fld id="{8D5882DD-648B-47EA-9808-18AC5F7D6B56}" type="slidenum">
              <a:rPr lang="zh-TW" altLang="en-US" smtClean="0"/>
              <a:t>6</a:t>
            </a:fld>
            <a:endParaRPr lang="zh-TW" altLang="en-US"/>
          </a:p>
        </p:txBody>
      </p:sp>
    </p:spTree>
    <p:extLst>
      <p:ext uri="{BB962C8B-B14F-4D97-AF65-F5344CB8AC3E}">
        <p14:creationId xmlns:p14="http://schemas.microsoft.com/office/powerpoint/2010/main" val="63637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46C3-A1A4-4201-3B90-F1A8A1DCF4D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CF0D2EA-70C2-E9C0-5C51-CD47FAD84A6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A7028E2-0F96-200F-648A-05521758E640}"/>
              </a:ext>
            </a:extLst>
          </p:cNvPr>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452466A4-CC31-45E3-9BF2-246C3003EF27}"/>
              </a:ext>
            </a:extLst>
          </p:cNvPr>
          <p:cNvSpPr>
            <a:spLocks noGrp="1"/>
          </p:cNvSpPr>
          <p:nvPr>
            <p:ph type="sldNum" sz="quarter" idx="5"/>
          </p:nvPr>
        </p:nvSpPr>
        <p:spPr/>
        <p:txBody>
          <a:bodyPr/>
          <a:lstStyle/>
          <a:p>
            <a:fld id="{8D5882DD-648B-47EA-9808-18AC5F7D6B56}" type="slidenum">
              <a:rPr lang="zh-TW" altLang="en-US" smtClean="0"/>
              <a:t>7</a:t>
            </a:fld>
            <a:endParaRPr lang="zh-TW" altLang="en-US"/>
          </a:p>
        </p:txBody>
      </p:sp>
    </p:spTree>
    <p:extLst>
      <p:ext uri="{BB962C8B-B14F-4D97-AF65-F5344CB8AC3E}">
        <p14:creationId xmlns:p14="http://schemas.microsoft.com/office/powerpoint/2010/main" val="91894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141B2-93D6-FA82-8149-7953396A413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701EF7B-1C33-25A7-26BA-11504D46476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9A9A8BD-75AA-2E8C-F638-62C5B66C6EB0}"/>
              </a:ext>
            </a:extLst>
          </p:cNvPr>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B5E95B8F-6E89-3209-DD66-491E1C58C6E1}"/>
              </a:ext>
            </a:extLst>
          </p:cNvPr>
          <p:cNvSpPr>
            <a:spLocks noGrp="1"/>
          </p:cNvSpPr>
          <p:nvPr>
            <p:ph type="sldNum" sz="quarter" idx="5"/>
          </p:nvPr>
        </p:nvSpPr>
        <p:spPr/>
        <p:txBody>
          <a:bodyPr/>
          <a:lstStyle/>
          <a:p>
            <a:fld id="{8D5882DD-648B-47EA-9808-18AC5F7D6B56}" type="slidenum">
              <a:rPr lang="zh-TW" altLang="en-US" smtClean="0"/>
              <a:t>8</a:t>
            </a:fld>
            <a:endParaRPr lang="zh-TW" altLang="en-US"/>
          </a:p>
        </p:txBody>
      </p:sp>
    </p:spTree>
    <p:extLst>
      <p:ext uri="{BB962C8B-B14F-4D97-AF65-F5344CB8AC3E}">
        <p14:creationId xmlns:p14="http://schemas.microsoft.com/office/powerpoint/2010/main" val="314185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E1A70-EB9C-D297-C795-E24935187BE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B7C0323-DE60-0B69-FE73-D58390D4D5A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DC55FB0-9475-B5B8-7D39-C70D4D51117E}"/>
              </a:ext>
            </a:extLst>
          </p:cNvPr>
          <p:cNvSpPr>
            <a:spLocks noGrp="1"/>
          </p:cNvSpPr>
          <p:nvPr>
            <p:ph type="body" idx="1"/>
          </p:nvPr>
        </p:nvSpPr>
        <p:spPr/>
        <p:txBody>
          <a:bodyPr/>
          <a:lstStyle/>
          <a:p>
            <a:pPr algn="ctr"/>
            <a:endParaRPr lang="en-US" altLang="zh-TW" sz="1200" b="1" dirty="0">
              <a:latin typeface="微軟正黑體" panose="020B0604030504040204" pitchFamily="34" charset="-120"/>
              <a:ea typeface="微軟正黑體" panose="020B0604030504040204" pitchFamily="34" charset="-120"/>
            </a:endParaRPr>
          </a:p>
          <a:p>
            <a:pPr algn="ctr"/>
            <a:endParaRPr lang="zh-TW" altLang="en-US" sz="1200" b="1" dirty="0">
              <a:latin typeface="微軟正黑體" panose="020B0604030504040204" pitchFamily="34" charset="-120"/>
              <a:ea typeface="微軟正黑體" panose="020B0604030504040204" pitchFamily="34" charset="-120"/>
            </a:endParaRPr>
          </a:p>
          <a:p>
            <a:pPr algn="ctr"/>
            <a:endParaRPr lang="en-US" altLang="zh-TW" sz="12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8036B356-ADD8-0F8D-8F95-41F3B424895B}"/>
              </a:ext>
            </a:extLst>
          </p:cNvPr>
          <p:cNvSpPr>
            <a:spLocks noGrp="1"/>
          </p:cNvSpPr>
          <p:nvPr>
            <p:ph type="sldNum" sz="quarter" idx="5"/>
          </p:nvPr>
        </p:nvSpPr>
        <p:spPr/>
        <p:txBody>
          <a:bodyPr/>
          <a:lstStyle/>
          <a:p>
            <a:fld id="{8D5882DD-648B-47EA-9808-18AC5F7D6B56}" type="slidenum">
              <a:rPr lang="zh-TW" altLang="en-US" smtClean="0"/>
              <a:t>9</a:t>
            </a:fld>
            <a:endParaRPr lang="zh-TW" altLang="en-US"/>
          </a:p>
        </p:txBody>
      </p:sp>
    </p:spTree>
    <p:extLst>
      <p:ext uri="{BB962C8B-B14F-4D97-AF65-F5344CB8AC3E}">
        <p14:creationId xmlns:p14="http://schemas.microsoft.com/office/powerpoint/2010/main" val="163251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日期版面配置區 4">
            <a:extLst>
              <a:ext uri="{FF2B5EF4-FFF2-40B4-BE49-F238E27FC236}">
                <a16:creationId xmlns:a16="http://schemas.microsoft.com/office/drawing/2014/main" id="{B4396231-A502-4525-9C08-BFD255A73171}"/>
              </a:ext>
            </a:extLst>
          </p:cNvPr>
          <p:cNvSpPr>
            <a:spLocks noGrp="1"/>
          </p:cNvSpPr>
          <p:nvPr>
            <p:ph type="dt" sz="half" idx="10"/>
          </p:nvPr>
        </p:nvSpPr>
        <p:spPr>
          <a:xfrm>
            <a:off x="12115800" y="9797354"/>
            <a:ext cx="2133600" cy="365125"/>
          </a:xfrm>
        </p:spPr>
        <p:txBody>
          <a:bodyPr/>
          <a:lstStyle/>
          <a:p>
            <a:fld id="{F6C2D59F-D7D8-4CFE-9567-501AA2814AEA}" type="datetime1">
              <a:rPr lang="en-US" altLang="zh-TW" smtClean="0"/>
              <a:t>1/28/2026</a:t>
            </a:fld>
            <a:endParaRPr lang="en-US" dirty="0"/>
          </a:p>
        </p:txBody>
      </p:sp>
      <p:sp>
        <p:nvSpPr>
          <p:cNvPr id="6" name="頁尾版面配置區 5">
            <a:extLst>
              <a:ext uri="{FF2B5EF4-FFF2-40B4-BE49-F238E27FC236}">
                <a16:creationId xmlns:a16="http://schemas.microsoft.com/office/drawing/2014/main" id="{B68C7997-59C7-48B0-ADA9-47BF50E96679}"/>
              </a:ext>
            </a:extLst>
          </p:cNvPr>
          <p:cNvSpPr>
            <a:spLocks noGrp="1"/>
          </p:cNvSpPr>
          <p:nvPr>
            <p:ph type="ftr" sz="quarter" idx="11"/>
          </p:nvPr>
        </p:nvSpPr>
        <p:spPr>
          <a:xfrm>
            <a:off x="17297400" y="9791700"/>
            <a:ext cx="838200" cy="365125"/>
          </a:xfrm>
        </p:spPr>
        <p:txBody>
          <a:bodyPr/>
          <a:lstStyle/>
          <a:p>
            <a:endParaRPr lang="en-US" dirty="0"/>
          </a:p>
        </p:txBody>
      </p:sp>
      <p:sp>
        <p:nvSpPr>
          <p:cNvPr id="7" name="投影片編號版面配置區 6">
            <a:extLst>
              <a:ext uri="{FF2B5EF4-FFF2-40B4-BE49-F238E27FC236}">
                <a16:creationId xmlns:a16="http://schemas.microsoft.com/office/drawing/2014/main" id="{2DB6EC80-F957-40B9-85F1-11FA37D2EBCF}"/>
              </a:ext>
            </a:extLst>
          </p:cNvPr>
          <p:cNvSpPr>
            <a:spLocks noGrp="1"/>
          </p:cNvSpPr>
          <p:nvPr>
            <p:ph type="sldNum" sz="quarter" idx="12"/>
          </p:nvPr>
        </p:nvSpPr>
        <p:spPr>
          <a:xfrm>
            <a:off x="14478000" y="9791700"/>
            <a:ext cx="2133600" cy="365125"/>
          </a:xfr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591800" y="98924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39391-FFEA-4388-B800-A1DD03F28FDA}" type="datetime1">
              <a:rPr lang="en-US" altLang="zh-TW" smtClean="0"/>
              <a:t>1/28/2026</a:t>
            </a:fld>
            <a:endParaRPr lang="en-US" dirty="0"/>
          </a:p>
        </p:txBody>
      </p:sp>
      <p:sp>
        <p:nvSpPr>
          <p:cNvPr id="5" name="Footer Placeholder 4"/>
          <p:cNvSpPr>
            <a:spLocks noGrp="1"/>
          </p:cNvSpPr>
          <p:nvPr>
            <p:ph type="ftr" sz="quarter" idx="3"/>
          </p:nvPr>
        </p:nvSpPr>
        <p:spPr>
          <a:xfrm>
            <a:off x="17297400" y="9921875"/>
            <a:ext cx="838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54000" y="99218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2.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2.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2.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2.png"/><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2.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2.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
            <a:extLst>
              <a:ext uri="{FF2B5EF4-FFF2-40B4-BE49-F238E27FC236}">
                <a16:creationId xmlns:a16="http://schemas.microsoft.com/office/drawing/2014/main" id="{EE7DC527-83FA-488D-853F-E325297F750A}"/>
              </a:ext>
            </a:extLst>
          </p:cNvPr>
          <p:cNvGrpSpPr/>
          <p:nvPr/>
        </p:nvGrpSpPr>
        <p:grpSpPr>
          <a:xfrm>
            <a:off x="1600200" y="2603445"/>
            <a:ext cx="15011400" cy="3352800"/>
            <a:chOff x="0" y="0"/>
            <a:chExt cx="1260809" cy="2709333"/>
          </a:xfrm>
        </p:grpSpPr>
        <p:sp>
          <p:nvSpPr>
            <p:cNvPr id="22" name="Freeform 4">
              <a:extLst>
                <a:ext uri="{FF2B5EF4-FFF2-40B4-BE49-F238E27FC236}">
                  <a16:creationId xmlns:a16="http://schemas.microsoft.com/office/drawing/2014/main" id="{9633965F-4654-492D-ADC7-9BAD34330AF3}"/>
                </a:ext>
              </a:extLst>
            </p:cNvPr>
            <p:cNvSpPr/>
            <p:nvPr/>
          </p:nvSpPr>
          <p:spPr>
            <a:xfrm>
              <a:off x="0" y="0"/>
              <a:ext cx="1260809" cy="2709333"/>
            </a:xfrm>
            <a:custGeom>
              <a:avLst/>
              <a:gdLst/>
              <a:ahLst/>
              <a:cxnLst/>
              <a:rect l="l" t="t" r="r" b="b"/>
              <a:pathLst>
                <a:path w="1260809" h="2709333">
                  <a:moveTo>
                    <a:pt x="0" y="0"/>
                  </a:moveTo>
                  <a:lnTo>
                    <a:pt x="1260809" y="0"/>
                  </a:lnTo>
                  <a:lnTo>
                    <a:pt x="1260809" y="2709333"/>
                  </a:lnTo>
                  <a:lnTo>
                    <a:pt x="0" y="2709333"/>
                  </a:lnTo>
                  <a:close/>
                </a:path>
              </a:pathLst>
            </a:custGeom>
            <a:solidFill>
              <a:schemeClr val="bg1"/>
            </a:solidFill>
          </p:spPr>
          <p:txBody>
            <a:bodyPr/>
            <a:lstStyle/>
            <a:p>
              <a:endParaRPr lang="zh-TW" altLang="en-US" dirty="0"/>
            </a:p>
          </p:txBody>
        </p:sp>
        <p:sp>
          <p:nvSpPr>
            <p:cNvPr id="23" name="TextBox 5">
              <a:extLst>
                <a:ext uri="{FF2B5EF4-FFF2-40B4-BE49-F238E27FC236}">
                  <a16:creationId xmlns:a16="http://schemas.microsoft.com/office/drawing/2014/main" id="{17CAA59F-D841-4726-9D78-9E26F5C080B3}"/>
                </a:ext>
              </a:extLst>
            </p:cNvPr>
            <p:cNvSpPr txBox="1"/>
            <p:nvPr/>
          </p:nvSpPr>
          <p:spPr>
            <a:xfrm>
              <a:off x="0" y="-57150"/>
              <a:ext cx="1260809" cy="2766483"/>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0" y="9410700"/>
            <a:ext cx="1028700" cy="1037204"/>
            <a:chOff x="0" y="0"/>
            <a:chExt cx="270933" cy="273173"/>
          </a:xfrm>
          <a:solidFill>
            <a:srgbClr val="00A0E9"/>
          </a:solidFill>
        </p:grpSpPr>
        <p:sp>
          <p:nvSpPr>
            <p:cNvPr id="7" name="Freeform 7"/>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8" name="TextBox 8"/>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9" name="Group 9"/>
          <p:cNvGrpSpPr/>
          <p:nvPr/>
        </p:nvGrpSpPr>
        <p:grpSpPr>
          <a:xfrm>
            <a:off x="17259300" y="0"/>
            <a:ext cx="1028700" cy="533119"/>
            <a:chOff x="0" y="0"/>
            <a:chExt cx="270933" cy="140410"/>
          </a:xfrm>
          <a:solidFill>
            <a:srgbClr val="EFB819"/>
          </a:solidFill>
        </p:grpSpPr>
        <p:sp>
          <p:nvSpPr>
            <p:cNvPr id="10" name="Freeform 10"/>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11" name="TextBox 11"/>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12" name="Group 12"/>
          <p:cNvGrpSpPr/>
          <p:nvPr/>
        </p:nvGrpSpPr>
        <p:grpSpPr>
          <a:xfrm>
            <a:off x="17259300" y="533119"/>
            <a:ext cx="1028700" cy="533119"/>
            <a:chOff x="0" y="0"/>
            <a:chExt cx="270933" cy="140410"/>
          </a:xfrm>
        </p:grpSpPr>
        <p:sp>
          <p:nvSpPr>
            <p:cNvPr id="13" name="Freeform 13"/>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solidFill>
              <a:srgbClr val="A7A9AC"/>
            </a:solidFill>
          </p:spPr>
        </p:sp>
        <p:sp>
          <p:nvSpPr>
            <p:cNvPr id="14" name="TextBox 14"/>
            <p:cNvSpPr txBox="1"/>
            <p:nvPr/>
          </p:nvSpPr>
          <p:spPr>
            <a:xfrm>
              <a:off x="0" y="-57150"/>
              <a:ext cx="270933" cy="197560"/>
            </a:xfrm>
            <a:prstGeom prst="rect">
              <a:avLst/>
            </a:prstGeom>
          </p:spPr>
          <p:txBody>
            <a:bodyPr lIns="50800" tIns="50800" rIns="50800" bIns="50800" rtlCol="0" anchor="ctr"/>
            <a:lstStyle/>
            <a:p>
              <a:pPr algn="ctr">
                <a:lnSpc>
                  <a:spcPts val="2659"/>
                </a:lnSpc>
              </a:pPr>
              <a:endParaRPr dirty="0"/>
            </a:p>
          </p:txBody>
        </p:sp>
      </p:grpSp>
      <p:sp>
        <p:nvSpPr>
          <p:cNvPr id="17" name="TextBox 17"/>
          <p:cNvSpPr txBox="1"/>
          <p:nvPr/>
        </p:nvSpPr>
        <p:spPr>
          <a:xfrm>
            <a:off x="2057400" y="3014561"/>
            <a:ext cx="14249400" cy="3644587"/>
          </a:xfrm>
          <a:prstGeom prst="rect">
            <a:avLst/>
          </a:prstGeom>
        </p:spPr>
        <p:txBody>
          <a:bodyPr wrap="square" lIns="0" tIns="0" rIns="0" bIns="0" rtlCol="0" anchor="t">
            <a:spAutoFit/>
          </a:bodyPr>
          <a:lstStyle/>
          <a:p>
            <a:pPr algn="ctr">
              <a:spcBef>
                <a:spcPct val="0"/>
              </a:spcBef>
            </a:pPr>
            <a:r>
              <a:rPr lang="en-US" altLang="zh-TW" sz="6000" b="1" dirty="0">
                <a:latin typeface="Times New Roman" panose="02020603050405020304" pitchFamily="18" charset="0"/>
                <a:ea typeface="Segoe UI Black" panose="020B0A02040204020203" pitchFamily="34" charset="0"/>
                <a:cs typeface="Times New Roman" panose="02020603050405020304" pitchFamily="18" charset="0"/>
                <a:sym typeface="Poppins Bold"/>
              </a:rPr>
              <a:t>National Sun Yat-sen University</a:t>
            </a:r>
          </a:p>
          <a:p>
            <a:pPr algn="ctr">
              <a:spcBef>
                <a:spcPct val="0"/>
              </a:spcBef>
            </a:pPr>
            <a:r>
              <a:rPr lang="en-US" altLang="zh-TW" sz="4800" b="1" dirty="0">
                <a:latin typeface="Times New Roman" panose="02020603050405020304" pitchFamily="18" charset="0"/>
                <a:ea typeface="Segoe UI Black" panose="020B0A02040204020203" pitchFamily="34" charset="0"/>
                <a:cs typeface="Times New Roman" panose="02020603050405020304" pitchFamily="18" charset="0"/>
                <a:sym typeface="Poppins Bold"/>
              </a:rPr>
              <a:t>Discussion Forum on the Merger with </a:t>
            </a:r>
            <a:br>
              <a:rPr lang="en-US" altLang="zh-TW" sz="4800" b="1" dirty="0">
                <a:latin typeface="Times New Roman" panose="02020603050405020304" pitchFamily="18" charset="0"/>
                <a:ea typeface="Segoe UI Black" panose="020B0A02040204020203" pitchFamily="34" charset="0"/>
                <a:cs typeface="Times New Roman" panose="02020603050405020304" pitchFamily="18" charset="0"/>
                <a:sym typeface="Poppins Bold"/>
              </a:rPr>
            </a:br>
            <a:r>
              <a:rPr lang="en-US" altLang="zh-TW" sz="4800" b="1" dirty="0">
                <a:latin typeface="Times New Roman" panose="02020603050405020304" pitchFamily="18" charset="0"/>
                <a:ea typeface="Segoe UI Black" panose="020B0A02040204020203" pitchFamily="34" charset="0"/>
                <a:cs typeface="Times New Roman" panose="02020603050405020304" pitchFamily="18" charset="0"/>
                <a:sym typeface="Poppins Bold"/>
              </a:rPr>
              <a:t>National University of Kaohsiung </a:t>
            </a:r>
          </a:p>
          <a:p>
            <a:pPr algn="ctr">
              <a:lnSpc>
                <a:spcPts val="9659"/>
              </a:lnSpc>
              <a:spcBef>
                <a:spcPct val="0"/>
              </a:spcBef>
            </a:pPr>
            <a:endParaRPr lang="en-US" sz="8000" b="1" dirty="0">
              <a:latin typeface="微軟正黑體" panose="020B0604030504040204" pitchFamily="34" charset="-120"/>
              <a:ea typeface="微軟正黑體" panose="020B0604030504040204" pitchFamily="34" charset="-120"/>
              <a:cs typeface="Poppins Bold"/>
              <a:sym typeface="Poppins Bold"/>
            </a:endParaRPr>
          </a:p>
        </p:txBody>
      </p:sp>
      <p:sp>
        <p:nvSpPr>
          <p:cNvPr id="19" name="TextBox 19"/>
          <p:cNvSpPr txBox="1"/>
          <p:nvPr/>
        </p:nvSpPr>
        <p:spPr>
          <a:xfrm>
            <a:off x="4150764" y="6642866"/>
            <a:ext cx="12613236" cy="2462213"/>
          </a:xfrm>
          <a:prstGeom prst="rect">
            <a:avLst/>
          </a:prstGeom>
        </p:spPr>
        <p:txBody>
          <a:bodyPr wrap="square" lIns="0" tIns="0" rIns="0" bIns="0" rtlCol="0" anchor="t">
            <a:spAutoFit/>
          </a:bodyPr>
          <a:lstStyle/>
          <a:p>
            <a:pPr>
              <a:lnSpc>
                <a:spcPts val="4759"/>
              </a:lnSpc>
              <a:spcBef>
                <a:spcPct val="0"/>
              </a:spcBef>
            </a:pPr>
            <a:r>
              <a:rPr lang="en-US" altLang="zh-TW" sz="3399" b="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sym typeface="Poppins"/>
              </a:rPr>
              <a:t>Presenter: Shyh-Jer CHEN, NSYSU Senior Vice President </a:t>
            </a:r>
          </a:p>
          <a:p>
            <a:pPr>
              <a:lnSpc>
                <a:spcPts val="4759"/>
              </a:lnSpc>
              <a:spcBef>
                <a:spcPct val="0"/>
              </a:spcBef>
            </a:pPr>
            <a:r>
              <a:rPr lang="en-US" altLang="zh-TW" sz="3399" b="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sym typeface="Poppins"/>
              </a:rPr>
              <a:t>Date</a:t>
            </a:r>
            <a:r>
              <a:rPr lang="en-US" altLang="zh-TW" sz="3399"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a:t>
            </a:r>
            <a:r>
              <a:rPr lang="en-GB" altLang="zh-TW" sz="3399" b="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rPr>
              <a:t>December</a:t>
            </a:r>
            <a:r>
              <a:rPr lang="en-US" altLang="zh-TW" sz="3399" b="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sym typeface="Poppins"/>
              </a:rPr>
              <a:t> 10 (Wed), 2025</a:t>
            </a:r>
          </a:p>
          <a:p>
            <a:pPr>
              <a:lnSpc>
                <a:spcPts val="4759"/>
              </a:lnSpc>
              <a:spcBef>
                <a:spcPct val="0"/>
              </a:spcBef>
            </a:pPr>
            <a:r>
              <a:rPr lang="en-US" altLang="zh-TW" sz="3399" b="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sym typeface="Poppins"/>
              </a:rPr>
              <a:t>Time</a:t>
            </a:r>
            <a:r>
              <a:rPr lang="en-US" altLang="zh-TW" sz="3399"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a:t>
            </a:r>
            <a:r>
              <a:rPr lang="en-US" altLang="zh-TW" sz="3399" b="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sym typeface="Poppins"/>
              </a:rPr>
              <a:t>16:00-18:00</a:t>
            </a:r>
          </a:p>
          <a:p>
            <a:pPr>
              <a:lnSpc>
                <a:spcPts val="4759"/>
              </a:lnSpc>
              <a:spcBef>
                <a:spcPct val="0"/>
              </a:spcBef>
            </a:pPr>
            <a:r>
              <a:rPr lang="en-US" altLang="zh-TW" sz="3399" b="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sym typeface="Poppins"/>
              </a:rPr>
              <a:t>Venue</a:t>
            </a:r>
            <a:r>
              <a:rPr lang="en-US" altLang="zh-TW" sz="3399"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1002 Lecture Hall, Building of International Research 1F</a:t>
            </a:r>
            <a:endParaRPr lang="en-US" altLang="zh-TW" sz="3399" b="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sym typeface="Poppins"/>
            </a:endParaRPr>
          </a:p>
        </p:txBody>
      </p:sp>
      <p:sp>
        <p:nvSpPr>
          <p:cNvPr id="20" name="Freeform 20"/>
          <p:cNvSpPr/>
          <p:nvPr/>
        </p:nvSpPr>
        <p:spPr>
          <a:xfrm rot="-10800000">
            <a:off x="14434898" y="689770"/>
            <a:ext cx="1482099" cy="376469"/>
          </a:xfrm>
          <a:custGeom>
            <a:avLst/>
            <a:gdLst/>
            <a:ahLst/>
            <a:cxnLst/>
            <a:rect l="l" t="t" r="r" b="b"/>
            <a:pathLst>
              <a:path w="1482099" h="376469">
                <a:moveTo>
                  <a:pt x="0" y="0"/>
                </a:moveTo>
                <a:lnTo>
                  <a:pt x="1482098" y="0"/>
                </a:lnTo>
                <a:lnTo>
                  <a:pt x="1482098" y="376469"/>
                </a:lnTo>
                <a:lnTo>
                  <a:pt x="0" y="376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24" name="圖片 23">
            <a:extLst>
              <a:ext uri="{FF2B5EF4-FFF2-40B4-BE49-F238E27FC236}">
                <a16:creationId xmlns:a16="http://schemas.microsoft.com/office/drawing/2014/main" id="{1739B8AE-D81E-439F-945E-FB0092B031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435" y="3022930"/>
            <a:ext cx="1406155" cy="965090"/>
          </a:xfrm>
          <a:prstGeom prst="rect">
            <a:avLst/>
          </a:prstGeom>
        </p:spPr>
      </p:pic>
      <p:pic>
        <p:nvPicPr>
          <p:cNvPr id="25" name="圖片 24">
            <a:extLst>
              <a:ext uri="{FF2B5EF4-FFF2-40B4-BE49-F238E27FC236}">
                <a16:creationId xmlns:a16="http://schemas.microsoft.com/office/drawing/2014/main" id="{CEF2CBC2-2181-4E0B-8CC6-8E9EF3FD49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12867" y="2935936"/>
            <a:ext cx="1274138" cy="1274138"/>
          </a:xfrm>
          <a:prstGeom prst="rect">
            <a:avLst/>
          </a:prstGeom>
        </p:spPr>
      </p:pic>
      <p:grpSp>
        <p:nvGrpSpPr>
          <p:cNvPr id="26" name="Group 9">
            <a:extLst>
              <a:ext uri="{FF2B5EF4-FFF2-40B4-BE49-F238E27FC236}">
                <a16:creationId xmlns:a16="http://schemas.microsoft.com/office/drawing/2014/main" id="{21783CB9-41A0-470A-BA99-B2BFC937DDEC}"/>
              </a:ext>
            </a:extLst>
          </p:cNvPr>
          <p:cNvGrpSpPr/>
          <p:nvPr/>
        </p:nvGrpSpPr>
        <p:grpSpPr>
          <a:xfrm>
            <a:off x="0" y="9410700"/>
            <a:ext cx="1028700" cy="533119"/>
            <a:chOff x="0" y="0"/>
            <a:chExt cx="270933" cy="140410"/>
          </a:xfrm>
          <a:solidFill>
            <a:srgbClr val="009B45"/>
          </a:solidFill>
        </p:grpSpPr>
        <p:sp>
          <p:nvSpPr>
            <p:cNvPr id="27" name="Freeform 10">
              <a:extLst>
                <a:ext uri="{FF2B5EF4-FFF2-40B4-BE49-F238E27FC236}">
                  <a16:creationId xmlns:a16="http://schemas.microsoft.com/office/drawing/2014/main" id="{F18236F8-DC2D-43EF-9F6E-A3A4C5838FF7}"/>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8" name="TextBox 11">
              <a:extLst>
                <a:ext uri="{FF2B5EF4-FFF2-40B4-BE49-F238E27FC236}">
                  <a16:creationId xmlns:a16="http://schemas.microsoft.com/office/drawing/2014/main" id="{EF5D8947-2862-4AB1-9C82-1553E3465BA7}"/>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sp>
        <p:nvSpPr>
          <p:cNvPr id="30" name="投影片編號版面配置區 29">
            <a:extLst>
              <a:ext uri="{FF2B5EF4-FFF2-40B4-BE49-F238E27FC236}">
                <a16:creationId xmlns:a16="http://schemas.microsoft.com/office/drawing/2014/main" id="{FE73FD48-03AB-4799-817F-6A764BDAB0BA}"/>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
        <p:nvSpPr>
          <p:cNvPr id="29" name="Freeform 15"/>
          <p:cNvSpPr/>
          <p:nvPr/>
        </p:nvSpPr>
        <p:spPr>
          <a:xfrm rot="10800000">
            <a:off x="8364850" y="6060839"/>
            <a:ext cx="1482099" cy="376469"/>
          </a:xfrm>
          <a:custGeom>
            <a:avLst/>
            <a:gdLst/>
            <a:ahLst/>
            <a:cxnLst/>
            <a:rect l="l" t="t" r="r" b="b"/>
            <a:pathLst>
              <a:path w="1482099" h="376469">
                <a:moveTo>
                  <a:pt x="0" y="0"/>
                </a:moveTo>
                <a:lnTo>
                  <a:pt x="1482099" y="0"/>
                </a:lnTo>
                <a:lnTo>
                  <a:pt x="1482099"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7307" y="464698"/>
            <a:ext cx="18416056" cy="1510054"/>
            <a:chOff x="-128056" y="953841"/>
            <a:chExt cx="18416056" cy="1510054"/>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600200" y="953841"/>
              <a:ext cx="12212842" cy="1038746"/>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Student Enrollment</a:t>
              </a:r>
            </a:p>
          </p:txBody>
        </p:sp>
        <p:sp>
          <p:nvSpPr>
            <p:cNvPr id="10" name="Freeform 10"/>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6" name="表格 5">
            <a:extLst>
              <a:ext uri="{FF2B5EF4-FFF2-40B4-BE49-F238E27FC236}">
                <a16:creationId xmlns:a16="http://schemas.microsoft.com/office/drawing/2014/main" id="{C97991B4-5497-48A2-BD44-BE4723671ED7}"/>
              </a:ext>
            </a:extLst>
          </p:cNvPr>
          <p:cNvGraphicFramePr>
            <a:graphicFrameLocks noGrp="1"/>
          </p:cNvGraphicFramePr>
          <p:nvPr/>
        </p:nvGraphicFramePr>
        <p:xfrm>
          <a:off x="1169335" y="1622730"/>
          <a:ext cx="16092000" cy="8284365"/>
        </p:xfrm>
        <a:graphic>
          <a:graphicData uri="http://schemas.openxmlformats.org/drawingml/2006/table">
            <a:tbl>
              <a:tblPr>
                <a:tableStyleId>{5C22544A-7EE6-4342-B048-85BDC9FD1C3A}</a:tableStyleId>
              </a:tblPr>
              <a:tblGrid>
                <a:gridCol w="2088000">
                  <a:extLst>
                    <a:ext uri="{9D8B030D-6E8A-4147-A177-3AD203B41FA5}">
                      <a16:colId xmlns:a16="http://schemas.microsoft.com/office/drawing/2014/main" val="2347311350"/>
                    </a:ext>
                  </a:extLst>
                </a:gridCol>
                <a:gridCol w="1008000">
                  <a:extLst>
                    <a:ext uri="{9D8B030D-6E8A-4147-A177-3AD203B41FA5}">
                      <a16:colId xmlns:a16="http://schemas.microsoft.com/office/drawing/2014/main" val="2335119813"/>
                    </a:ext>
                  </a:extLst>
                </a:gridCol>
                <a:gridCol w="1015198">
                  <a:extLst>
                    <a:ext uri="{9D8B030D-6E8A-4147-A177-3AD203B41FA5}">
                      <a16:colId xmlns:a16="http://schemas.microsoft.com/office/drawing/2014/main" val="203207771"/>
                    </a:ext>
                  </a:extLst>
                </a:gridCol>
                <a:gridCol w="1000802">
                  <a:extLst>
                    <a:ext uri="{9D8B030D-6E8A-4147-A177-3AD203B41FA5}">
                      <a16:colId xmlns:a16="http://schemas.microsoft.com/office/drawing/2014/main" val="2070033698"/>
                    </a:ext>
                  </a:extLst>
                </a:gridCol>
                <a:gridCol w="1008000">
                  <a:extLst>
                    <a:ext uri="{9D8B030D-6E8A-4147-A177-3AD203B41FA5}">
                      <a16:colId xmlns:a16="http://schemas.microsoft.com/office/drawing/2014/main" val="1316158721"/>
                    </a:ext>
                  </a:extLst>
                </a:gridCol>
                <a:gridCol w="1296000">
                  <a:extLst>
                    <a:ext uri="{9D8B030D-6E8A-4147-A177-3AD203B41FA5}">
                      <a16:colId xmlns:a16="http://schemas.microsoft.com/office/drawing/2014/main" val="3005231699"/>
                    </a:ext>
                  </a:extLst>
                </a:gridCol>
                <a:gridCol w="2088000">
                  <a:extLst>
                    <a:ext uri="{9D8B030D-6E8A-4147-A177-3AD203B41FA5}">
                      <a16:colId xmlns:a16="http://schemas.microsoft.com/office/drawing/2014/main" val="3099468587"/>
                    </a:ext>
                  </a:extLst>
                </a:gridCol>
                <a:gridCol w="1008000">
                  <a:extLst>
                    <a:ext uri="{9D8B030D-6E8A-4147-A177-3AD203B41FA5}">
                      <a16:colId xmlns:a16="http://schemas.microsoft.com/office/drawing/2014/main" val="2918910879"/>
                    </a:ext>
                  </a:extLst>
                </a:gridCol>
                <a:gridCol w="1260000">
                  <a:extLst>
                    <a:ext uri="{9D8B030D-6E8A-4147-A177-3AD203B41FA5}">
                      <a16:colId xmlns:a16="http://schemas.microsoft.com/office/drawing/2014/main" val="4010020507"/>
                    </a:ext>
                  </a:extLst>
                </a:gridCol>
                <a:gridCol w="1008000">
                  <a:extLst>
                    <a:ext uri="{9D8B030D-6E8A-4147-A177-3AD203B41FA5}">
                      <a16:colId xmlns:a16="http://schemas.microsoft.com/office/drawing/2014/main" val="579912945"/>
                    </a:ext>
                  </a:extLst>
                </a:gridCol>
                <a:gridCol w="1008000">
                  <a:extLst>
                    <a:ext uri="{9D8B030D-6E8A-4147-A177-3AD203B41FA5}">
                      <a16:colId xmlns:a16="http://schemas.microsoft.com/office/drawing/2014/main" val="4098210900"/>
                    </a:ext>
                  </a:extLst>
                </a:gridCol>
                <a:gridCol w="1008000">
                  <a:extLst>
                    <a:ext uri="{9D8B030D-6E8A-4147-A177-3AD203B41FA5}">
                      <a16:colId xmlns:a16="http://schemas.microsoft.com/office/drawing/2014/main" val="2617496610"/>
                    </a:ext>
                  </a:extLst>
                </a:gridCol>
                <a:gridCol w="1296000">
                  <a:extLst>
                    <a:ext uri="{9D8B030D-6E8A-4147-A177-3AD203B41FA5}">
                      <a16:colId xmlns:a16="http://schemas.microsoft.com/office/drawing/2014/main" val="3977268688"/>
                    </a:ext>
                  </a:extLst>
                </a:gridCol>
              </a:tblGrid>
              <a:tr h="504000">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Bachelor</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Master</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r>
                        <a:rPr lang="en-US" altLang="zh-TW" sz="20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In-service</a:t>
                      </a:r>
                      <a:r>
                        <a:rPr lang="en-US" altLang="zh-TW" sz="2000" b="1"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Master</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PhD</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Subtotal</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0" algn="ctr" defTabSz="914400" rtl="0" eaLnBrk="1" fontAlgn="ctr" latinLnBrk="0" hangingPunct="1"/>
                      <a:r>
                        <a:rPr lang="en-US" altLang="zh-TW" sz="20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20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Bachelor</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In</a:t>
                      </a:r>
                      <a:r>
                        <a:rPr lang="en-US" altLang="zh-TW" sz="20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-service Bachelor </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Master</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In-service</a:t>
                      </a:r>
                      <a:r>
                        <a:rPr lang="en-US" altLang="zh-TW" sz="20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Master</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PhD</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ctr" fontAlgn="b"/>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Subtotal</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extLst>
                  <a:ext uri="{0D108BD9-81ED-4DB2-BD59-A6C34878D82A}">
                    <a16:rowId xmlns:a16="http://schemas.microsoft.com/office/drawing/2014/main" val="918447067"/>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Liberal Arts</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tabLst/>
                      </a:pP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767</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211</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37</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1,015</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ctr" fontAlgn="ctr"/>
                      <a:r>
                        <a:rPr lang="en-US" altLang="zh-TW" sz="1600" b="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Humanities and Social Sciences</a:t>
                      </a:r>
                      <a:endParaRPr lang="zh-TW" altLang="en-US"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1,250</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87</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1,405</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3374369123"/>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Science</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835</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343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12</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113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1,303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Science</a:t>
                      </a:r>
                    </a:p>
                  </a:txBody>
                  <a:tcPr marL="6935" marR="6935" marT="6935" marB="0" anchor="ctr">
                    <a:solidFill>
                      <a:srgbClr val="D16309"/>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828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91</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922</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1742285049"/>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Engineering</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1,640</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1,488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87</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179</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3,394</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Engineering</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1,107</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284</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82</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1,477</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1585272035"/>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Management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863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858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682</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193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2,596</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Management</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946</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134</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245</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1,325</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1699876346"/>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Marine Sciences</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424</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209</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86</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719</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l"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1495911777"/>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Social Sciences</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391</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291</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197</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146</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1,025</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437752490"/>
                  </a:ext>
                </a:extLst>
              </a:tr>
              <a:tr h="504000">
                <a:tc>
                  <a:txBody>
                    <a:bodyPr/>
                    <a:lstStyle/>
                    <a:p>
                      <a:pPr algn="ctr" fontAlgn="ct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ctr" fontAlgn="ctr"/>
                      <a:r>
                        <a:rPr lang="en-US" altLang="zh-TW"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Law</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629</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128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116</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177</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1,063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3868691205"/>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Si</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Wan College</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119</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119</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General</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Education Center</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2699882618"/>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Medicine</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94</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131</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328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l"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2327197312"/>
                  </a:ext>
                </a:extLst>
              </a:tr>
              <a:tr h="648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Semiconductor and Advanced Technology Research</a:t>
                      </a:r>
                      <a:endParaRPr lang="zh-TW" altLang="en-US"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341</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343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l"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1257655557"/>
                  </a:ext>
                </a:extLst>
              </a:tr>
              <a:tr h="648000">
                <a:tc>
                  <a:txBody>
                    <a:bodyPr/>
                    <a:lstStyle/>
                    <a:p>
                      <a:pPr algn="ctr" fontAlgn="ctr"/>
                      <a:r>
                        <a:rPr lang="en-US" altLang="zh-TW" sz="160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School</a:t>
                      </a:r>
                      <a:r>
                        <a:rPr lang="en-US" altLang="zh-TW" sz="160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Banking and Finance</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106</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zh-TW" altLang="en-US" sz="2400" b="1"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106</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l"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334759957"/>
                  </a:ext>
                </a:extLst>
              </a:tr>
              <a:tr h="504000">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Total</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5,133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3,978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978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859</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r" fontAlgn="b"/>
                      <a:r>
                        <a:rPr lang="en-US" altLang="zh-TW" sz="24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10,948</a:t>
                      </a:r>
                      <a:endParaRPr lang="en-US" altLang="zh-TW" sz="24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ctr" fontAlgn="b"/>
                      <a:r>
                        <a:rPr lang="en-US" altLang="zh-TW"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Total</a:t>
                      </a:r>
                      <a:endParaRPr lang="zh-TW" altLang="en-US"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4,760</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128</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693</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591</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20</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algn="r" fontAlgn="b"/>
                      <a:r>
                        <a:rPr lang="en-US" altLang="zh-TW" sz="24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6,192</a:t>
                      </a:r>
                      <a:endParaRPr lang="en-US" altLang="zh-TW" sz="24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2310511240"/>
                  </a:ext>
                </a:extLst>
              </a:tr>
              <a:tr h="648000">
                <a:tc>
                  <a:txBody>
                    <a:bodyPr/>
                    <a:lstStyle/>
                    <a:p>
                      <a:pPr algn="ctr" fontAlgn="t"/>
                      <a:r>
                        <a:rPr lang="en-US" altLang="zh-TW" sz="15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Approved</a:t>
                      </a:r>
                      <a:r>
                        <a:rPr lang="en-US" altLang="zh-TW" sz="150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enrollment quotas for the 2025-26 academic by the MOE</a:t>
                      </a:r>
                      <a:endParaRPr lang="zh-TW" altLang="en-US" sz="15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0" algn="r" defTabSz="914400" rtl="0" eaLnBrk="1" fontAlgn="b" latinLnBrk="0" hangingPunct="1"/>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1,174</a:t>
                      </a:r>
                      <a:r>
                        <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p>
                  </a:txBody>
                  <a:tcPr marL="6935" marR="6935" marT="6935" marB="0" anchor="ctr"/>
                </a:tc>
                <a:tc>
                  <a:txBody>
                    <a:bodyPr/>
                    <a:lstStyle/>
                    <a:p>
                      <a:pPr marL="0" algn="r" defTabSz="914400" rtl="0" eaLnBrk="1" fontAlgn="b" latinLnBrk="0" hangingPunct="1"/>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1,279</a:t>
                      </a:r>
                      <a:r>
                        <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p>
                  </a:txBody>
                  <a:tcPr marL="6935" marR="6935" marT="6935" marB="0" anchor="ctr"/>
                </a:tc>
                <a:tc>
                  <a:txBody>
                    <a:bodyPr/>
                    <a:lstStyle/>
                    <a:p>
                      <a:pPr marL="0" algn="r" defTabSz="914400" rtl="0" eaLnBrk="1" fontAlgn="b" latinLnBrk="0" hangingPunct="1"/>
                      <a:r>
                        <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416</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marL="0" algn="r" defTabSz="914400" rtl="0" eaLnBrk="1" fontAlgn="b" latinLnBrk="0" hangingPunct="1"/>
                      <a:r>
                        <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154</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marL="0" algn="r" defTabSz="914400" rtl="0" eaLnBrk="1" fontAlgn="b" latinLnBrk="0" hangingPunct="1"/>
                      <a:r>
                        <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3,023</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tc>
                <a:tc>
                  <a:txBody>
                    <a:bodyPr/>
                    <a:lstStyle/>
                    <a:p>
                      <a:pPr algn="ctr" fontAlgn="t"/>
                      <a:r>
                        <a:rPr lang="en-US" altLang="zh-TW" sz="14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Approved</a:t>
                      </a:r>
                      <a:r>
                        <a:rPr lang="en-US" altLang="zh-TW" sz="140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enrollment quotas for the 2025-26 academic by the MOE</a:t>
                      </a:r>
                      <a:endParaRPr lang="zh-TW" altLang="en-US" sz="1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0" algn="r" defTabSz="914400" rtl="0" eaLnBrk="1" fontAlgn="b" latinLnBrk="0" hangingPunct="1"/>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1,152</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marL="0" algn="r" defTabSz="914400" rtl="0" eaLnBrk="1" fontAlgn="b" latinLnBrk="0" hangingPunct="1"/>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70</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marL="0" algn="r" defTabSz="914400" rtl="0" eaLnBrk="1" fontAlgn="b" latinLnBrk="0" hangingPunct="1"/>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297</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marL="0" algn="r" defTabSz="914400" rtl="0" eaLnBrk="1" fontAlgn="b" latinLnBrk="0" hangingPunct="1"/>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172</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marL="0" algn="r" defTabSz="914400" rtl="0" eaLnBrk="1" fontAlgn="b" latinLnBrk="0" hangingPunct="1"/>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9</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tc>
                  <a:txBody>
                    <a:bodyPr/>
                    <a:lstStyle/>
                    <a:p>
                      <a:pPr marL="0" algn="r" defTabSz="914400" rtl="0" eaLnBrk="1" fontAlgn="b" latinLnBrk="0" hangingPunct="1"/>
                      <a:r>
                        <a:rPr lang="en-US" altLang="zh-TW"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1,700</a:t>
                      </a:r>
                      <a:endParaRPr lang="zh-TW" altLang="en-US" sz="24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chemeClr val="bg1">
                        <a:lumMod val="95000"/>
                      </a:schemeClr>
                    </a:solidFill>
                  </a:tcPr>
                </a:tc>
                <a:extLst>
                  <a:ext uri="{0D108BD9-81ED-4DB2-BD59-A6C34878D82A}">
                    <a16:rowId xmlns:a16="http://schemas.microsoft.com/office/drawing/2014/main" val="3701213194"/>
                  </a:ext>
                </a:extLst>
              </a:tr>
            </a:tbl>
          </a:graphicData>
        </a:graphic>
      </p:graphicFrame>
      <p:sp>
        <p:nvSpPr>
          <p:cNvPr id="7" name="文字方塊 6">
            <a:extLst>
              <a:ext uri="{FF2B5EF4-FFF2-40B4-BE49-F238E27FC236}">
                <a16:creationId xmlns:a16="http://schemas.microsoft.com/office/drawing/2014/main" id="{96036DB3-6132-8E17-F2B5-C2E5D41E1108}"/>
              </a:ext>
            </a:extLst>
          </p:cNvPr>
          <p:cNvSpPr txBox="1"/>
          <p:nvPr/>
        </p:nvSpPr>
        <p:spPr>
          <a:xfrm>
            <a:off x="11201400" y="9941445"/>
            <a:ext cx="7221963"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投影片編號版面配置區 12">
            <a:extLst>
              <a:ext uri="{FF2B5EF4-FFF2-40B4-BE49-F238E27FC236}">
                <a16:creationId xmlns:a16="http://schemas.microsoft.com/office/drawing/2014/main" id="{571FC52F-0AF4-446D-B363-D45B9EB53C49}"/>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16" name="文字方塊 15">
            <a:extLst>
              <a:ext uri="{FF2B5EF4-FFF2-40B4-BE49-F238E27FC236}">
                <a16:creationId xmlns:a16="http://schemas.microsoft.com/office/drawing/2014/main" id="{BB58726D-00EE-4AAD-A130-07934EB923EC}"/>
              </a:ext>
            </a:extLst>
          </p:cNvPr>
          <p:cNvSpPr txBox="1"/>
          <p:nvPr/>
        </p:nvSpPr>
        <p:spPr>
          <a:xfrm>
            <a:off x="11049000" y="1222620"/>
            <a:ext cx="5253621" cy="400110"/>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from the 2024-25 academic year</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08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1E4D-E79B-CD94-03E4-33F95732044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298779-06F4-DD25-FBF8-897928BDBDC2}"/>
              </a:ext>
            </a:extLst>
          </p:cNvPr>
          <p:cNvGrpSpPr/>
          <p:nvPr/>
        </p:nvGrpSpPr>
        <p:grpSpPr>
          <a:xfrm>
            <a:off x="-128056" y="986999"/>
            <a:ext cx="18416056" cy="1476896"/>
            <a:chOff x="0" y="0"/>
            <a:chExt cx="4850319" cy="388977"/>
          </a:xfrm>
          <a:solidFill>
            <a:schemeClr val="bg1"/>
          </a:solidFill>
        </p:grpSpPr>
        <p:sp>
          <p:nvSpPr>
            <p:cNvPr id="3" name="Freeform 3">
              <a:extLst>
                <a:ext uri="{FF2B5EF4-FFF2-40B4-BE49-F238E27FC236}">
                  <a16:creationId xmlns:a16="http://schemas.microsoft.com/office/drawing/2014/main" id="{0210CB37-39FE-8790-CA75-97638B11BD67}"/>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a:extLst>
                <a:ext uri="{FF2B5EF4-FFF2-40B4-BE49-F238E27FC236}">
                  <a16:creationId xmlns:a16="http://schemas.microsoft.com/office/drawing/2014/main" id="{82218D69-5C30-3E72-4D4A-9DCC14FCB9AE}"/>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0EA2D292-D1AD-E932-4037-66F6E0C52BBF}"/>
              </a:ext>
            </a:extLst>
          </p:cNvPr>
          <p:cNvSpPr txBox="1"/>
          <p:nvPr/>
        </p:nvSpPr>
        <p:spPr>
          <a:xfrm>
            <a:off x="1579358" y="1181100"/>
            <a:ext cx="12212842" cy="949747"/>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Administration Units</a:t>
            </a:r>
          </a:p>
        </p:txBody>
      </p:sp>
      <p:sp>
        <p:nvSpPr>
          <p:cNvPr id="10" name="Freeform 10">
            <a:extLst>
              <a:ext uri="{FF2B5EF4-FFF2-40B4-BE49-F238E27FC236}">
                <a16:creationId xmlns:a16="http://schemas.microsoft.com/office/drawing/2014/main" id="{B380C241-FFD1-0CFB-D950-0CB169E0991F}"/>
              </a:ext>
            </a:extLst>
          </p:cNvPr>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CD082461-FF63-CEA2-23AB-55999B04F28E}"/>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283681CF-50A4-CE92-C239-89500147E1AE}"/>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47819B6A-8D00-AEAE-47F2-1B4DD7C2F41D}"/>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9CE5122D-27F0-FA3A-A301-7F6F047F19FA}"/>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FD71FAAB-ADFD-AF40-8FCC-E05DD59185EF}"/>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6A4D88E1-B189-F9DD-85DC-97FA3CAE2C4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aphicFrame>
        <p:nvGraphicFramePr>
          <p:cNvPr id="7" name="表格 6">
            <a:extLst>
              <a:ext uri="{FF2B5EF4-FFF2-40B4-BE49-F238E27FC236}">
                <a16:creationId xmlns:a16="http://schemas.microsoft.com/office/drawing/2014/main" id="{E80D0FB1-7C9E-512E-75D8-58D6A219403C}"/>
              </a:ext>
            </a:extLst>
          </p:cNvPr>
          <p:cNvGraphicFramePr>
            <a:graphicFrameLocks noGrp="1"/>
          </p:cNvGraphicFramePr>
          <p:nvPr>
            <p:extLst>
              <p:ext uri="{D42A27DB-BD31-4B8C-83A1-F6EECF244321}">
                <p14:modId xmlns:p14="http://schemas.microsoft.com/office/powerpoint/2010/main" val="2009181894"/>
              </p:ext>
            </p:extLst>
          </p:nvPr>
        </p:nvGraphicFramePr>
        <p:xfrm>
          <a:off x="1066800" y="2568715"/>
          <a:ext cx="16154399" cy="7311300"/>
        </p:xfrm>
        <a:graphic>
          <a:graphicData uri="http://schemas.openxmlformats.org/drawingml/2006/table">
            <a:tbl>
              <a:tblPr>
                <a:tableStyleId>{5C22544A-7EE6-4342-B048-85BDC9FD1C3A}</a:tableStyleId>
              </a:tblPr>
              <a:tblGrid>
                <a:gridCol w="576906">
                  <a:extLst>
                    <a:ext uri="{9D8B030D-6E8A-4147-A177-3AD203B41FA5}">
                      <a16:colId xmlns:a16="http://schemas.microsoft.com/office/drawing/2014/main" val="2347311350"/>
                    </a:ext>
                  </a:extLst>
                </a:gridCol>
                <a:gridCol w="7347894">
                  <a:extLst>
                    <a:ext uri="{9D8B030D-6E8A-4147-A177-3AD203B41FA5}">
                      <a16:colId xmlns:a16="http://schemas.microsoft.com/office/drawing/2014/main" val="2335119813"/>
                    </a:ext>
                  </a:extLst>
                </a:gridCol>
                <a:gridCol w="457200">
                  <a:extLst>
                    <a:ext uri="{9D8B030D-6E8A-4147-A177-3AD203B41FA5}">
                      <a16:colId xmlns:a16="http://schemas.microsoft.com/office/drawing/2014/main" val="3099468587"/>
                    </a:ext>
                  </a:extLst>
                </a:gridCol>
                <a:gridCol w="7772399">
                  <a:extLst>
                    <a:ext uri="{9D8B030D-6E8A-4147-A177-3AD203B41FA5}">
                      <a16:colId xmlns:a16="http://schemas.microsoft.com/office/drawing/2014/main" val="2918910879"/>
                    </a:ext>
                  </a:extLst>
                </a:gridCol>
              </a:tblGrid>
              <a:tr h="7200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32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32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zh-TW" altLang="en-US" sz="2400" b="1" u="none" strike="noStrike"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935" marR="6935" marT="6935" marB="0" anchor="ctr">
                    <a:solidFill>
                      <a:srgbClr val="0070C0"/>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32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32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935" marR="6935" marT="6935" marB="0" anchor="ctr">
                    <a:solidFill>
                      <a:srgbClr val="D16309"/>
                    </a:solidFill>
                  </a:tcPr>
                </a:tc>
                <a:extLst>
                  <a:ext uri="{0D108BD9-81ED-4DB2-BD59-A6C34878D82A}">
                    <a16:rowId xmlns:a16="http://schemas.microsoft.com/office/drawing/2014/main" val="918447067"/>
                  </a:ext>
                </a:extLst>
              </a:tr>
              <a:tr h="2952000">
                <a:tc>
                  <a:txBody>
                    <a:bodyPr/>
                    <a:lstStyle/>
                    <a:p>
                      <a:pPr algn="ctr" fontAlgn="ct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935" marR="6935" marT="6935" marB="0" anchor="ctr">
                    <a:solidFill>
                      <a:srgbClr val="0070C0"/>
                    </a:solidFill>
                  </a:tcPr>
                </a:tc>
                <a:tc>
                  <a:txBody>
                    <a:bodyPr/>
                    <a:lstStyle/>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President </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Office of Senior Vice President</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i="0" u="none" strike="noStrike" baseline="0" dirty="0" err="1">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Chih</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-Wen KUO</a:t>
                      </a:r>
                      <a:endParaRPr lang="en-US" altLang="zh-TW"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Office</a:t>
                      </a:r>
                      <a:r>
                        <a:rPr lang="en-US" altLang="zh-TW" sz="2400" b="1" i="0" u="none" strike="noStrike"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of Senior Vice President </a:t>
                      </a:r>
                      <a:r>
                        <a:rPr lang="en-US" altLang="zh-TW" sz="2400" b="1" i="0" u="none" strike="noStrike" baseline="0" dirty="0" err="1">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Shyh-Jer</a:t>
                      </a:r>
                      <a:r>
                        <a:rPr lang="en-US" altLang="zh-TW" sz="2400" b="1" i="0" u="none" strike="noStrike"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CHEN</a:t>
                      </a:r>
                      <a:endParaRPr lang="en-US" altLang="zh-TW" sz="2400" b="1" i="0" u="none" strike="noStrike"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Office of Senior Vice</a:t>
                      </a:r>
                      <a:r>
                        <a:rPr lang="en-US" altLang="zh-TW" sz="2400" b="1" i="0" u="none" strike="noStrike"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President </a:t>
                      </a:r>
                      <a:r>
                        <a:rPr lang="en-GB" altLang="zh-TW" sz="2400" b="1" i="0" u="none" strike="noStrike"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Yen-Hsu CHEN</a:t>
                      </a:r>
                    </a:p>
                    <a:p>
                      <a:pPr algn="l" fontAlgn="ctr">
                        <a:buNone/>
                      </a:pPr>
                      <a:r>
                        <a:rPr lang="zh-TW" altLang="en-US"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Office of Senior Vice</a:t>
                      </a:r>
                      <a:r>
                        <a:rPr lang="en-US" altLang="zh-TW" sz="2400" b="1" i="0" u="none" strike="noStrike"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President </a:t>
                      </a:r>
                      <a:r>
                        <a:rPr lang="en-US" altLang="zh-TW" sz="2400" b="1" i="0" u="none" strike="noStrike" baseline="0" dirty="0" err="1">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Bor-Ching</a:t>
                      </a:r>
                      <a:r>
                        <a:rPr lang="en-US" altLang="zh-TW" sz="2400" b="1" i="0" u="none" strike="noStrike"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SHEU</a:t>
                      </a:r>
                      <a:endParaRPr lang="en-US" altLang="zh-TW" sz="2400" b="1" i="0" u="none" strike="noStrike"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the Secretariat</a:t>
                      </a:r>
                      <a:r>
                        <a:rPr lang="en-US" altLang="zh-TW" sz="2400" b="1" i="0" u="none" strike="noStrike"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Academic Affairs</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Student</a:t>
                      </a:r>
                      <a:r>
                        <a:rPr lang="en-US" altLang="zh-TW" sz="2400" b="1" i="0" u="none" strike="noStrike"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Affairs</a:t>
                      </a:r>
                      <a:endPar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General Affairs</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a:t>
                      </a:r>
                      <a:r>
                        <a:rPr lang="en-US" altLang="zh-TW" sz="2400" b="1" i="0" u="none" strike="noStrike"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of Research &amp; Development</a:t>
                      </a:r>
                      <a:endPar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a:t>
                      </a:r>
                      <a:r>
                        <a:rPr lang="en-US" altLang="zh-TW" sz="2400" b="1" i="0" u="none" strike="noStrike"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of Library &amp; Information Services</a:t>
                      </a:r>
                      <a:endPar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International Affairs </a:t>
                      </a:r>
                    </a:p>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Accounting </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Personnel Services</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Office</a:t>
                      </a:r>
                      <a:r>
                        <a:rPr lang="en-US" altLang="zh-TW" sz="2400" b="1" i="0" u="none" strike="noStrike"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of Global Industry-Academe Collaboration and Advancement</a:t>
                      </a:r>
                      <a:endParaRPr lang="en-US" altLang="zh-TW"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Arts</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Center</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Environmental Protection and Safety Center</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fontAlgn="ct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President Office</a:t>
                      </a:r>
                    </a:p>
                    <a:p>
                      <a:pPr marL="0" algn="l" defTabSz="914400" rtl="0" eaLnBrk="1" fontAlgn="ctr" latinLnBrk="0" hangingPunct="1">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Office of Vice President for Academic</a:t>
                      </a:r>
                      <a:r>
                        <a:rPr lang="en-US" altLang="zh-TW" sz="2400" b="1" i="0" u="none" strike="noStrike" kern="1200"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Affairs</a:t>
                      </a:r>
                      <a:endParaRPr lang="en-US" altLang="zh-TW" sz="2400" b="1" i="0" u="none" strike="noStrike"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algn="l" defTabSz="914400" rtl="0" eaLnBrk="1" fontAlgn="ctr" latinLnBrk="0" hangingPunct="1">
                        <a:buNone/>
                      </a:pPr>
                      <a:r>
                        <a:rPr lang="zh-TW" altLang="en-US"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Vice President of Administration Affairs</a:t>
                      </a:r>
                    </a:p>
                    <a:p>
                      <a:pPr marL="0" algn="l" defTabSz="914400" rtl="0" eaLnBrk="1" fontAlgn="ctr" latinLnBrk="0" hangingPunct="1">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Secretariat</a:t>
                      </a:r>
                      <a:r>
                        <a:rPr lang="en-US" altLang="zh-TW" sz="2400" b="1" i="0" u="none" strike="noStrike"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400" b="1" i="0" u="none" strike="noStrike"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Division</a:t>
                      </a:r>
                      <a:r>
                        <a:rPr lang="en-US" altLang="zh-TW" sz="2400" b="1" i="0" u="none" strike="noStrike" kern="1200"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of Academic Affairs</a:t>
                      </a:r>
                      <a:endPar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Division of Student</a:t>
                      </a:r>
                      <a:r>
                        <a:rPr lang="en-US" altLang="zh-TW" sz="2400" b="1" i="0" u="none" strike="noStrike" kern="1200"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Affairs</a:t>
                      </a:r>
                      <a:endPar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General Affair Division</a:t>
                      </a:r>
                    </a:p>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a:t>
                      </a:r>
                      <a:r>
                        <a:rPr lang="en-US" altLang="zh-TW" sz="2400" b="1" i="0" u="none" strike="noStrike" kern="1200"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of Research &amp; Development</a:t>
                      </a:r>
                      <a:endPar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Library</a:t>
                      </a:r>
                      <a:r>
                        <a:rPr lang="en-US" altLang="zh-TW" sz="2400" b="1" i="0" u="none" strike="noStrike" kern="1200" baseline="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 and Information Center</a:t>
                      </a:r>
                      <a:endPar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Office of International Affairs</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Accounting Office</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kern="1200" dirty="0">
                          <a:solidFill>
                            <a:schemeClr val="accent2">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Personnel Department </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Extension Education Center</a:t>
                      </a: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Center</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for Teaching and Learning Development </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Language Center</a:t>
                      </a:r>
                    </a:p>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Office of Physical Education</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l" fontAlgn="ctr">
                        <a:buNone/>
                      </a:pPr>
                      <a:endParaRPr 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solidFill>
                      <a:schemeClr val="bg1">
                        <a:lumMod val="95000"/>
                      </a:schemeClr>
                    </a:solidFill>
                  </a:tcPr>
                </a:tc>
                <a:extLst>
                  <a:ext uri="{0D108BD9-81ED-4DB2-BD59-A6C34878D82A}">
                    <a16:rowId xmlns:a16="http://schemas.microsoft.com/office/drawing/2014/main" val="1699876346"/>
                  </a:ext>
                </a:extLst>
              </a:tr>
            </a:tbl>
          </a:graphicData>
        </a:graphic>
      </p:graphicFrame>
      <p:sp>
        <p:nvSpPr>
          <p:cNvPr id="6" name="文字方塊 5">
            <a:extLst>
              <a:ext uri="{FF2B5EF4-FFF2-40B4-BE49-F238E27FC236}">
                <a16:creationId xmlns:a16="http://schemas.microsoft.com/office/drawing/2014/main" id="{01962188-1E86-4AEE-18F8-BA9D415C1E3C}"/>
              </a:ext>
            </a:extLst>
          </p:cNvPr>
          <p:cNvSpPr txBox="1"/>
          <p:nvPr/>
        </p:nvSpPr>
        <p:spPr>
          <a:xfrm>
            <a:off x="144000" y="9979223"/>
            <a:ext cx="472440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資料來源：中山大學及高雄大學網頁</a:t>
            </a:r>
          </a:p>
        </p:txBody>
      </p:sp>
      <p:sp>
        <p:nvSpPr>
          <p:cNvPr id="13" name="投影片編號版面配置區 12">
            <a:extLst>
              <a:ext uri="{FF2B5EF4-FFF2-40B4-BE49-F238E27FC236}">
                <a16:creationId xmlns:a16="http://schemas.microsoft.com/office/drawing/2014/main" id="{C8222247-038B-4510-948C-13C8BA655539}"/>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52715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584" y="963413"/>
            <a:ext cx="18416056" cy="1500482"/>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427718" y="1146769"/>
            <a:ext cx="14570339" cy="1038746"/>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NSYSU Student Enrollment Trend  </a:t>
            </a:r>
          </a:p>
        </p:txBody>
      </p:sp>
      <p:sp>
        <p:nvSpPr>
          <p:cNvPr id="10" name="Freeform 10"/>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aphicFrame>
        <p:nvGraphicFramePr>
          <p:cNvPr id="8" name="圖表 7">
            <a:extLst>
              <a:ext uri="{FF2B5EF4-FFF2-40B4-BE49-F238E27FC236}">
                <a16:creationId xmlns:a16="http://schemas.microsoft.com/office/drawing/2014/main" id="{FE5CE41E-5636-4ED1-BDD8-F58DDE7DFB59}"/>
              </a:ext>
            </a:extLst>
          </p:cNvPr>
          <p:cNvGraphicFramePr/>
          <p:nvPr/>
        </p:nvGraphicFramePr>
        <p:xfrm>
          <a:off x="1066800" y="2324947"/>
          <a:ext cx="16383000" cy="7466753"/>
        </p:xfrm>
        <a:graphic>
          <a:graphicData uri="http://schemas.openxmlformats.org/drawingml/2006/chart">
            <c:chart xmlns:c="http://schemas.openxmlformats.org/drawingml/2006/chart" xmlns:r="http://schemas.openxmlformats.org/officeDocument/2006/relationships" r:id="rId5"/>
          </a:graphicData>
        </a:graphic>
      </p:graphicFrame>
      <p:sp>
        <p:nvSpPr>
          <p:cNvPr id="13" name="投影片編號版面配置區 12">
            <a:extLst>
              <a:ext uri="{FF2B5EF4-FFF2-40B4-BE49-F238E27FC236}">
                <a16:creationId xmlns:a16="http://schemas.microsoft.com/office/drawing/2014/main" id="{CFC99041-EB47-434A-B28B-B0238E7A592C}"/>
              </a:ext>
            </a:extLst>
          </p:cNvPr>
          <p:cNvSpPr>
            <a:spLocks noGrp="1"/>
          </p:cNvSpPr>
          <p:nvPr>
            <p:ph type="sldNum" sz="quarter" idx="12"/>
          </p:nvPr>
        </p:nvSpPr>
        <p:spPr/>
        <p:txBody>
          <a:bodyPr/>
          <a:lstStyle/>
          <a:p>
            <a:fld id="{B6F15528-21DE-4FAA-801E-634DDDAF4B2B}" type="slidenum">
              <a:rPr lang="en-US" smtClean="0"/>
              <a:pPr/>
              <a:t>12</a:t>
            </a:fld>
            <a:endParaRPr lang="en-US" dirty="0"/>
          </a:p>
        </p:txBody>
      </p:sp>
      <p:sp>
        <p:nvSpPr>
          <p:cNvPr id="16" name="文字方塊 15">
            <a:extLst>
              <a:ext uri="{FF2B5EF4-FFF2-40B4-BE49-F238E27FC236}">
                <a16:creationId xmlns:a16="http://schemas.microsoft.com/office/drawing/2014/main" id="{96036DB3-6132-8E17-F2B5-C2E5D41E1108}"/>
              </a:ext>
            </a:extLst>
          </p:cNvPr>
          <p:cNvSpPr txBox="1"/>
          <p:nvPr/>
        </p:nvSpPr>
        <p:spPr>
          <a:xfrm>
            <a:off x="180584" y="9909965"/>
            <a:ext cx="7058014"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9355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579358" y="1181100"/>
            <a:ext cx="12212842" cy="1038746"/>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NUK Student Enrollment Trend</a:t>
            </a:r>
          </a:p>
        </p:txBody>
      </p:sp>
      <p:sp>
        <p:nvSpPr>
          <p:cNvPr id="10" name="Freeform 10"/>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aphicFrame>
        <p:nvGraphicFramePr>
          <p:cNvPr id="9" name="圖表 8">
            <a:extLst>
              <a:ext uri="{FF2B5EF4-FFF2-40B4-BE49-F238E27FC236}">
                <a16:creationId xmlns:a16="http://schemas.microsoft.com/office/drawing/2014/main" id="{D42E686D-C52E-4F75-9D82-C124D5BA4FF8}"/>
              </a:ext>
            </a:extLst>
          </p:cNvPr>
          <p:cNvGraphicFramePr/>
          <p:nvPr/>
        </p:nvGraphicFramePr>
        <p:xfrm>
          <a:off x="657707" y="2360935"/>
          <a:ext cx="17107956" cy="7660853"/>
        </p:xfrm>
        <a:graphic>
          <a:graphicData uri="http://schemas.openxmlformats.org/drawingml/2006/chart">
            <c:chart xmlns:c="http://schemas.openxmlformats.org/drawingml/2006/chart" xmlns:r="http://schemas.openxmlformats.org/officeDocument/2006/relationships" r:id="rId5"/>
          </a:graphicData>
        </a:graphic>
      </p:graphicFrame>
      <p:sp>
        <p:nvSpPr>
          <p:cNvPr id="13" name="投影片編號版面配置區 12">
            <a:extLst>
              <a:ext uri="{FF2B5EF4-FFF2-40B4-BE49-F238E27FC236}">
                <a16:creationId xmlns:a16="http://schemas.microsoft.com/office/drawing/2014/main" id="{12962E52-1BD3-4137-BCBF-40F7287DEFE8}"/>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
        <p:nvSpPr>
          <p:cNvPr id="16" name="文字方塊 15">
            <a:extLst>
              <a:ext uri="{FF2B5EF4-FFF2-40B4-BE49-F238E27FC236}">
                <a16:creationId xmlns:a16="http://schemas.microsoft.com/office/drawing/2014/main" id="{96036DB3-6132-8E17-F2B5-C2E5D41E1108}"/>
              </a:ext>
            </a:extLst>
          </p:cNvPr>
          <p:cNvSpPr txBox="1"/>
          <p:nvPr/>
        </p:nvSpPr>
        <p:spPr>
          <a:xfrm>
            <a:off x="180584" y="10010001"/>
            <a:ext cx="7058014"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11889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72F0D-C4E4-83D2-F38A-8D346BC1BC4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E2267F-07F7-36C2-0A17-5BFF70B7BC04}"/>
              </a:ext>
            </a:extLst>
          </p:cNvPr>
          <p:cNvGrpSpPr/>
          <p:nvPr/>
        </p:nvGrpSpPr>
        <p:grpSpPr>
          <a:xfrm>
            <a:off x="-128056" y="986999"/>
            <a:ext cx="18416056" cy="1476896"/>
            <a:chOff x="0" y="0"/>
            <a:chExt cx="4850319" cy="388977"/>
          </a:xfrm>
          <a:solidFill>
            <a:schemeClr val="bg1"/>
          </a:solidFill>
        </p:grpSpPr>
        <p:sp>
          <p:nvSpPr>
            <p:cNvPr id="3" name="Freeform 3">
              <a:extLst>
                <a:ext uri="{FF2B5EF4-FFF2-40B4-BE49-F238E27FC236}">
                  <a16:creationId xmlns:a16="http://schemas.microsoft.com/office/drawing/2014/main" id="{A5584485-3AD0-50BE-696A-15128C40CA33}"/>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a:extLst>
                <a:ext uri="{FF2B5EF4-FFF2-40B4-BE49-F238E27FC236}">
                  <a16:creationId xmlns:a16="http://schemas.microsoft.com/office/drawing/2014/main" id="{0A596C84-F4D6-092F-78E6-728CFD9B3C98}"/>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C683656F-796C-EE93-D76D-512EFC2E4EB3}"/>
              </a:ext>
            </a:extLst>
          </p:cNvPr>
          <p:cNvSpPr txBox="1"/>
          <p:nvPr/>
        </p:nvSpPr>
        <p:spPr>
          <a:xfrm>
            <a:off x="1224079" y="1192077"/>
            <a:ext cx="14570339" cy="1038746"/>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Academic and Administration Personnel</a:t>
            </a:r>
          </a:p>
        </p:txBody>
      </p:sp>
      <p:sp>
        <p:nvSpPr>
          <p:cNvPr id="10" name="Freeform 10">
            <a:extLst>
              <a:ext uri="{FF2B5EF4-FFF2-40B4-BE49-F238E27FC236}">
                <a16:creationId xmlns:a16="http://schemas.microsoft.com/office/drawing/2014/main" id="{2411038F-B9A4-2F94-CD20-9498A9E6E4C0}"/>
              </a:ext>
            </a:extLst>
          </p:cNvPr>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C8AB99EA-C70A-19AE-9AD4-4C4F84F795C1}"/>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4002A63D-68FD-884C-51E6-C3C692F3E266}"/>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C9734DCB-DA84-C078-0CF5-00539FE6980B}"/>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7E8E59EC-3187-4B35-B1B9-2A2F6BBEE2B0}"/>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DC2DF4CB-E657-46EE-AEA0-AC4078AFB464}"/>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9310A98-EC2D-C9FD-1A59-47E9FFABC4A8}"/>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aphicFrame>
        <p:nvGraphicFramePr>
          <p:cNvPr id="6" name="表格 5">
            <a:extLst>
              <a:ext uri="{FF2B5EF4-FFF2-40B4-BE49-F238E27FC236}">
                <a16:creationId xmlns:a16="http://schemas.microsoft.com/office/drawing/2014/main" id="{8100CBCF-50AA-9F3A-43C0-7E8038F36566}"/>
              </a:ext>
            </a:extLst>
          </p:cNvPr>
          <p:cNvGraphicFramePr>
            <a:graphicFrameLocks noGrp="1"/>
          </p:cNvGraphicFramePr>
          <p:nvPr/>
        </p:nvGraphicFramePr>
        <p:xfrm>
          <a:off x="1371600" y="2487481"/>
          <a:ext cx="15925800" cy="7344000"/>
        </p:xfrm>
        <a:graphic>
          <a:graphicData uri="http://schemas.openxmlformats.org/drawingml/2006/table">
            <a:tbl>
              <a:tblPr>
                <a:tableStyleId>{0505E3EF-67EA-436B-97B2-0124C06EBD24}</a:tableStyleId>
              </a:tblPr>
              <a:tblGrid>
                <a:gridCol w="7201588">
                  <a:extLst>
                    <a:ext uri="{9D8B030D-6E8A-4147-A177-3AD203B41FA5}">
                      <a16:colId xmlns:a16="http://schemas.microsoft.com/office/drawing/2014/main" val="1699866518"/>
                    </a:ext>
                  </a:extLst>
                </a:gridCol>
                <a:gridCol w="4362106">
                  <a:extLst>
                    <a:ext uri="{9D8B030D-6E8A-4147-A177-3AD203B41FA5}">
                      <a16:colId xmlns:a16="http://schemas.microsoft.com/office/drawing/2014/main" val="1584492720"/>
                    </a:ext>
                  </a:extLst>
                </a:gridCol>
                <a:gridCol w="4362106">
                  <a:extLst>
                    <a:ext uri="{9D8B030D-6E8A-4147-A177-3AD203B41FA5}">
                      <a16:colId xmlns:a16="http://schemas.microsoft.com/office/drawing/2014/main" val="1102735505"/>
                    </a:ext>
                  </a:extLst>
                </a:gridCol>
              </a:tblGrid>
              <a:tr h="612000">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Types of Personnel</a:t>
                      </a:r>
                      <a:endParaRPr lang="en-US" altLang="zh-TW" sz="18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3200" b="1" i="0" u="none" strike="noStrike" dirty="0">
                        <a:ln>
                          <a:noFill/>
                        </a:ln>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buNone/>
                      </a:pPr>
                      <a:r>
                        <a:rPr lang="en-US" altLang="zh-TW" sz="3200" b="1" u="none" strike="noStrike" dirty="0">
                          <a:ln>
                            <a:noFill/>
                          </a:ln>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3200" b="1" i="0" u="none" strike="noStrike" dirty="0">
                        <a:ln>
                          <a:noFill/>
                        </a:ln>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6309"/>
                    </a:solidFill>
                  </a:tcPr>
                </a:tc>
                <a:extLst>
                  <a:ext uri="{0D108BD9-81ED-4DB2-BD59-A6C34878D82A}">
                    <a16:rowId xmlns:a16="http://schemas.microsoft.com/office/drawing/2014/main" val="2888015034"/>
                  </a:ext>
                </a:extLst>
              </a:tr>
              <a:tr h="612000">
                <a:tc>
                  <a:txBody>
                    <a:bodyPr/>
                    <a:lstStyle/>
                    <a:p>
                      <a:pPr marL="446088" marR="0" lvl="0" indent="0" algn="l" defTabSz="914400" rtl="0" eaLnBrk="1" fontAlgn="ctr" latinLnBrk="0" hangingPunct="1">
                        <a:lnSpc>
                          <a:spcPct val="100000"/>
                        </a:lnSpc>
                        <a:spcBef>
                          <a:spcPts val="0"/>
                        </a:spcBef>
                        <a:spcAft>
                          <a:spcPts val="0"/>
                        </a:spcAft>
                        <a:buClrTx/>
                        <a:buSzTx/>
                        <a:buFontTx/>
                        <a:buNone/>
                        <a:tabLst/>
                        <a:defRPr/>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Faculty and Researchers </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tc>
                  <a:txBody>
                    <a:bodyPr/>
                    <a:lstStyle/>
                    <a:p>
                      <a:pPr algn="ctr" fontAlgn="ctr">
                        <a:buNone/>
                      </a:pPr>
                      <a:r>
                        <a:rPr lang="en-US" altLang="zh-TW" sz="3200" b="1" i="0" u="none" strike="noStrike" dirty="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575</a:t>
                      </a:r>
                      <a:endParaRPr lang="zh-TW" altLang="en-US" sz="3200" b="1" i="0" u="none" strike="noStrike" dirty="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tc>
                  <a:txBody>
                    <a:bodyPr/>
                    <a:lstStyle/>
                    <a:p>
                      <a:pPr algn="ctr" fontAlgn="ctr">
                        <a:buNone/>
                      </a:pPr>
                      <a:r>
                        <a:rPr lang="en-US" altLang="zh-TW" sz="3200" b="1" i="0" u="none" strike="noStrike" dirty="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extLst>
                  <a:ext uri="{0D108BD9-81ED-4DB2-BD59-A6C34878D82A}">
                    <a16:rowId xmlns:a16="http://schemas.microsoft.com/office/drawing/2014/main" val="257025118"/>
                  </a:ext>
                </a:extLst>
              </a:tr>
              <a:tr h="612000">
                <a:tc>
                  <a:txBody>
                    <a:bodyPr/>
                    <a:lstStyle/>
                    <a:p>
                      <a:pPr marL="625475" indent="9525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faculty</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569</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218</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75852424"/>
                  </a:ext>
                </a:extLst>
              </a:tr>
              <a:tr h="612000">
                <a:tc>
                  <a:txBody>
                    <a:bodyPr/>
                    <a:lstStyle/>
                    <a:p>
                      <a:pPr marL="0" indent="720725" algn="l"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teaching</a:t>
                      </a:r>
                      <a:r>
                        <a:rPr lang="en-US" altLang="zh-TW" sz="3200" b="1" u="none" strike="noStrike"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assistants</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8760364"/>
                  </a:ext>
                </a:extLst>
              </a:tr>
              <a:tr h="612000">
                <a:tc>
                  <a:txBody>
                    <a:bodyPr/>
                    <a:lstStyle/>
                    <a:p>
                      <a:pPr marL="0" indent="720725" algn="l"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sports couches</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94444491"/>
                  </a:ext>
                </a:extLst>
              </a:tr>
              <a:tr h="612000">
                <a:tc>
                  <a:txBody>
                    <a:bodyPr/>
                    <a:lstStyle/>
                    <a:p>
                      <a:pPr marL="0" marR="0" lvl="0" indent="447675" algn="l" defTabSz="914400" rtl="0" eaLnBrk="1" fontAlgn="ctr" latinLnBrk="0" hangingPunct="1">
                        <a:lnSpc>
                          <a:spcPct val="100000"/>
                        </a:lnSpc>
                        <a:spcBef>
                          <a:spcPts val="0"/>
                        </a:spcBef>
                        <a:spcAft>
                          <a:spcPts val="0"/>
                        </a:spcAft>
                        <a:buClrTx/>
                        <a:buSzTx/>
                        <a:buFontTx/>
                        <a:buNone/>
                        <a:tabLst/>
                        <a:defRPr/>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Staff</a:t>
                      </a:r>
                      <a:r>
                        <a:rPr lang="en-US" altLang="zh-TW" sz="3200" b="1" u="none" strike="noStrike"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within the Manning Quota</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tc>
                  <a:txBody>
                    <a:bodyPr/>
                    <a:lstStyle/>
                    <a:p>
                      <a:pPr algn="ctr" fontAlgn="ctr">
                        <a:buNone/>
                      </a:pPr>
                      <a:r>
                        <a:rPr lang="en-US" altLang="zh-TW" sz="3200" b="1" i="0" u="none" strike="noStrike" dirty="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tc>
                  <a:txBody>
                    <a:bodyPr/>
                    <a:lstStyle/>
                    <a:p>
                      <a:pPr algn="ctr" fontAlgn="ctr">
                        <a:buNone/>
                      </a:pPr>
                      <a:r>
                        <a:rPr lang="en-US" altLang="zh-TW" sz="3200" b="1" i="0" u="none" strike="noStrike" dirty="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extLst>
                  <a:ext uri="{0D108BD9-81ED-4DB2-BD59-A6C34878D82A}">
                    <a16:rowId xmlns:a16="http://schemas.microsoft.com/office/drawing/2014/main" val="1812301171"/>
                  </a:ext>
                </a:extLst>
              </a:tr>
              <a:tr h="612000">
                <a:tc>
                  <a:txBody>
                    <a:bodyPr/>
                    <a:lstStyle/>
                    <a:p>
                      <a:pPr algn="l" fontAlgn="ctr">
                        <a:buNone/>
                      </a:pPr>
                      <a:r>
                        <a:rPr lang="zh-TW" altLang="en-US"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officers</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46</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02861368"/>
                  </a:ext>
                </a:extLst>
              </a:tr>
              <a:tr h="612000">
                <a:tc>
                  <a:txBody>
                    <a:bodyPr/>
                    <a:lstStyle/>
                    <a:p>
                      <a:pPr marL="720725" indent="0" algn="l"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security</a:t>
                      </a:r>
                      <a:r>
                        <a:rPr lang="en-US" altLang="zh-TW" sz="3200" b="1" u="none" strike="noStrike"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guards</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25719690"/>
                  </a:ext>
                </a:extLst>
              </a:tr>
              <a:tr h="612000">
                <a:tc>
                  <a:txBody>
                    <a:bodyPr/>
                    <a:lstStyle/>
                    <a:p>
                      <a:pPr marL="0" indent="720725" algn="l"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technician</a:t>
                      </a:r>
                      <a:r>
                        <a:rPr lang="en-US" altLang="zh-TW" sz="3200" b="1" u="none" strike="noStrike"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and janitors</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21</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80696747"/>
                  </a:ext>
                </a:extLst>
              </a:tr>
              <a:tr h="612000">
                <a:tc>
                  <a:txBody>
                    <a:bodyPr/>
                    <a:lstStyle/>
                    <a:p>
                      <a:pPr marL="0" marR="0" lvl="0" indent="447675" algn="l" defTabSz="914400" rtl="0" eaLnBrk="1" fontAlgn="ctr" latinLnBrk="0" hangingPunct="1">
                        <a:lnSpc>
                          <a:spcPct val="100000"/>
                        </a:lnSpc>
                        <a:spcBef>
                          <a:spcPts val="0"/>
                        </a:spcBef>
                        <a:spcAft>
                          <a:spcPts val="0"/>
                        </a:spcAft>
                        <a:buClrTx/>
                        <a:buSzTx/>
                        <a:buFontTx/>
                        <a:buNone/>
                        <a:tabLst/>
                        <a:defRPr/>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Staff</a:t>
                      </a:r>
                      <a:r>
                        <a:rPr lang="en-US" altLang="zh-TW" sz="3200" b="1" u="none" strike="noStrike"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beyond the Manning Quota</a:t>
                      </a:r>
                      <a:endParaRPr lang="zh-TW" altLang="en-US"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tc>
                  <a:txBody>
                    <a:bodyPr/>
                    <a:lstStyle/>
                    <a:p>
                      <a:pPr algn="ctr" fontAlgn="ctr">
                        <a:buNone/>
                      </a:pPr>
                      <a:r>
                        <a:rPr lang="en-US" altLang="zh-TW" sz="3200" b="1" i="0" u="none" strike="noStrike" dirty="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tc>
                  <a:txBody>
                    <a:bodyPr/>
                    <a:lstStyle/>
                    <a:p>
                      <a:pPr algn="ctr" fontAlgn="ctr">
                        <a:buNone/>
                      </a:pPr>
                      <a:r>
                        <a:rPr lang="en-US" altLang="zh-TW" sz="3200" b="1" i="0" u="none" strike="noStrike" dirty="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DD2"/>
                    </a:solidFill>
                  </a:tcPr>
                </a:tc>
                <a:extLst>
                  <a:ext uri="{0D108BD9-81ED-4DB2-BD59-A6C34878D82A}">
                    <a16:rowId xmlns:a16="http://schemas.microsoft.com/office/drawing/2014/main" val="1471517751"/>
                  </a:ext>
                </a:extLst>
              </a:tr>
              <a:tr h="612000">
                <a:tc>
                  <a:txBody>
                    <a:bodyPr/>
                    <a:lstStyle/>
                    <a:p>
                      <a:pPr marL="0" indent="720725" algn="l"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administrative</a:t>
                      </a:r>
                      <a:r>
                        <a:rPr lang="en-US" altLang="zh-TW" sz="3200" b="1" u="none" strike="noStrike"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officers</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341</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119</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53093478"/>
                  </a:ext>
                </a:extLst>
              </a:tr>
              <a:tr h="612000">
                <a:tc>
                  <a:txBody>
                    <a:bodyPr/>
                    <a:lstStyle/>
                    <a:p>
                      <a:pPr marL="0" indent="720725" algn="l"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research</a:t>
                      </a:r>
                      <a:r>
                        <a:rPr lang="en-US" altLang="zh-TW" sz="3200" b="1" u="none" strike="noStrike"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assistants</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428</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US" altLang="zh-TW" sz="3200" b="1" u="none" strike="noStrike"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96</a:t>
                      </a:r>
                      <a:endPar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29088800"/>
                  </a:ext>
                </a:extLst>
              </a:tr>
            </a:tbl>
          </a:graphicData>
        </a:graphic>
      </p:graphicFrame>
      <p:sp>
        <p:nvSpPr>
          <p:cNvPr id="13" name="投影片編號版面配置區 12">
            <a:extLst>
              <a:ext uri="{FF2B5EF4-FFF2-40B4-BE49-F238E27FC236}">
                <a16:creationId xmlns:a16="http://schemas.microsoft.com/office/drawing/2014/main" id="{45AAED04-0044-447F-9E3F-3188C5AA545B}"/>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
        <p:nvSpPr>
          <p:cNvPr id="16" name="文字方塊 15">
            <a:extLst>
              <a:ext uri="{FF2B5EF4-FFF2-40B4-BE49-F238E27FC236}">
                <a16:creationId xmlns:a16="http://schemas.microsoft.com/office/drawing/2014/main" id="{A9AC9843-D44F-42D3-9065-76A2D865C105}"/>
              </a:ext>
            </a:extLst>
          </p:cNvPr>
          <p:cNvSpPr txBox="1"/>
          <p:nvPr/>
        </p:nvSpPr>
        <p:spPr>
          <a:xfrm>
            <a:off x="13792200" y="2059507"/>
            <a:ext cx="3505200" cy="400110"/>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of December 2024</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文字方塊 16">
            <a:extLst>
              <a:ext uri="{FF2B5EF4-FFF2-40B4-BE49-F238E27FC236}">
                <a16:creationId xmlns:a16="http://schemas.microsoft.com/office/drawing/2014/main" id="{2833C6DC-1F70-7E03-39AA-FE014F11A0D2}"/>
              </a:ext>
            </a:extLst>
          </p:cNvPr>
          <p:cNvSpPr txBox="1"/>
          <p:nvPr/>
        </p:nvSpPr>
        <p:spPr>
          <a:xfrm>
            <a:off x="228600" y="9969144"/>
            <a:ext cx="6019800" cy="307777"/>
          </a:xfrm>
          <a:prstGeom prst="rect">
            <a:avLst/>
          </a:prstGeom>
          <a:noFill/>
        </p:spPr>
        <p:txBody>
          <a:bodyPr wrap="square" rtlCol="0">
            <a:spAutoFit/>
          </a:bodyPr>
          <a:lstStyle/>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Sources</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websites of NSYSU and NUK (statistic of  December 1, 2024)</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98602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75546" y="15126"/>
            <a:ext cx="18660543" cy="1862215"/>
            <a:chOff x="-128056" y="649500"/>
            <a:chExt cx="18949117" cy="1862215"/>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109998" y="726867"/>
              <a:ext cx="17711063" cy="1784848"/>
            </a:xfrm>
            <a:prstGeom prst="rect">
              <a:avLst/>
            </a:prstGeom>
          </p:spPr>
          <p:txBody>
            <a:bodyPr wrap="square" lIns="0" tIns="0" rIns="0" bIns="0" rtlCol="0" anchor="t">
              <a:spAutoFit/>
            </a:bodyPr>
            <a:lstStyle/>
            <a:p>
              <a:pPr marL="0" lvl="1">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The number of faculty members (including</a:t>
              </a:r>
              <a:b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b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 those within and beyond the manning quota)</a:t>
              </a:r>
            </a:p>
          </p:txBody>
        </p:sp>
        <p:sp>
          <p:nvSpPr>
            <p:cNvPr id="10" name="Freeform 10"/>
            <p:cNvSpPr/>
            <p:nvPr/>
          </p:nvSpPr>
          <p:spPr>
            <a:xfrm rot="10800000">
              <a:off x="16419640" y="1272860"/>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649500"/>
              <a:ext cx="1028700" cy="1085155"/>
              <a:chOff x="0" y="-57150"/>
              <a:chExt cx="270933" cy="19756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6" name="表格 5">
            <a:extLst>
              <a:ext uri="{FF2B5EF4-FFF2-40B4-BE49-F238E27FC236}">
                <a16:creationId xmlns:a16="http://schemas.microsoft.com/office/drawing/2014/main" id="{6ED05199-7287-42DA-B30E-BE82FE7D678F}"/>
              </a:ext>
            </a:extLst>
          </p:cNvPr>
          <p:cNvGraphicFramePr>
            <a:graphicFrameLocks noGrp="1"/>
          </p:cNvGraphicFramePr>
          <p:nvPr/>
        </p:nvGraphicFramePr>
        <p:xfrm>
          <a:off x="1294746" y="1853107"/>
          <a:ext cx="16200000" cy="8395730"/>
        </p:xfrm>
        <a:graphic>
          <a:graphicData uri="http://schemas.openxmlformats.org/drawingml/2006/table">
            <a:tbl>
              <a:tblPr>
                <a:tableStyleId>{5C22544A-7EE6-4342-B048-85BDC9FD1C3A}</a:tableStyleId>
              </a:tblPr>
              <a:tblGrid>
                <a:gridCol w="1728000">
                  <a:extLst>
                    <a:ext uri="{9D8B030D-6E8A-4147-A177-3AD203B41FA5}">
                      <a16:colId xmlns:a16="http://schemas.microsoft.com/office/drawing/2014/main" val="3295615311"/>
                    </a:ext>
                  </a:extLst>
                </a:gridCol>
                <a:gridCol w="1008000">
                  <a:extLst>
                    <a:ext uri="{9D8B030D-6E8A-4147-A177-3AD203B41FA5}">
                      <a16:colId xmlns:a16="http://schemas.microsoft.com/office/drawing/2014/main" val="1122010348"/>
                    </a:ext>
                  </a:extLst>
                </a:gridCol>
                <a:gridCol w="1008000">
                  <a:extLst>
                    <a:ext uri="{9D8B030D-6E8A-4147-A177-3AD203B41FA5}">
                      <a16:colId xmlns:a16="http://schemas.microsoft.com/office/drawing/2014/main" val="3740638698"/>
                    </a:ext>
                  </a:extLst>
                </a:gridCol>
                <a:gridCol w="1260000">
                  <a:extLst>
                    <a:ext uri="{9D8B030D-6E8A-4147-A177-3AD203B41FA5}">
                      <a16:colId xmlns:a16="http://schemas.microsoft.com/office/drawing/2014/main" val="1935122218"/>
                    </a:ext>
                  </a:extLst>
                </a:gridCol>
                <a:gridCol w="1008000">
                  <a:extLst>
                    <a:ext uri="{9D8B030D-6E8A-4147-A177-3AD203B41FA5}">
                      <a16:colId xmlns:a16="http://schemas.microsoft.com/office/drawing/2014/main" val="1963569313"/>
                    </a:ext>
                  </a:extLst>
                </a:gridCol>
                <a:gridCol w="1008000">
                  <a:extLst>
                    <a:ext uri="{9D8B030D-6E8A-4147-A177-3AD203B41FA5}">
                      <a16:colId xmlns:a16="http://schemas.microsoft.com/office/drawing/2014/main" val="22299112"/>
                    </a:ext>
                  </a:extLst>
                </a:gridCol>
                <a:gridCol w="1008000">
                  <a:extLst>
                    <a:ext uri="{9D8B030D-6E8A-4147-A177-3AD203B41FA5}">
                      <a16:colId xmlns:a16="http://schemas.microsoft.com/office/drawing/2014/main" val="2473027119"/>
                    </a:ext>
                  </a:extLst>
                </a:gridCol>
                <a:gridCol w="1872000">
                  <a:extLst>
                    <a:ext uri="{9D8B030D-6E8A-4147-A177-3AD203B41FA5}">
                      <a16:colId xmlns:a16="http://schemas.microsoft.com/office/drawing/2014/main" val="1309316996"/>
                    </a:ext>
                  </a:extLst>
                </a:gridCol>
                <a:gridCol w="1008000">
                  <a:extLst>
                    <a:ext uri="{9D8B030D-6E8A-4147-A177-3AD203B41FA5}">
                      <a16:colId xmlns:a16="http://schemas.microsoft.com/office/drawing/2014/main" val="3808415872"/>
                    </a:ext>
                  </a:extLst>
                </a:gridCol>
                <a:gridCol w="1008000">
                  <a:extLst>
                    <a:ext uri="{9D8B030D-6E8A-4147-A177-3AD203B41FA5}">
                      <a16:colId xmlns:a16="http://schemas.microsoft.com/office/drawing/2014/main" val="2263021369"/>
                    </a:ext>
                  </a:extLst>
                </a:gridCol>
                <a:gridCol w="1260000">
                  <a:extLst>
                    <a:ext uri="{9D8B030D-6E8A-4147-A177-3AD203B41FA5}">
                      <a16:colId xmlns:a16="http://schemas.microsoft.com/office/drawing/2014/main" val="4193629111"/>
                    </a:ext>
                  </a:extLst>
                </a:gridCol>
                <a:gridCol w="1008000">
                  <a:extLst>
                    <a:ext uri="{9D8B030D-6E8A-4147-A177-3AD203B41FA5}">
                      <a16:colId xmlns:a16="http://schemas.microsoft.com/office/drawing/2014/main" val="1671544801"/>
                    </a:ext>
                  </a:extLst>
                </a:gridCol>
                <a:gridCol w="1008000">
                  <a:extLst>
                    <a:ext uri="{9D8B030D-6E8A-4147-A177-3AD203B41FA5}">
                      <a16:colId xmlns:a16="http://schemas.microsoft.com/office/drawing/2014/main" val="951691227"/>
                    </a:ext>
                  </a:extLst>
                </a:gridCol>
                <a:gridCol w="1008000">
                  <a:extLst>
                    <a:ext uri="{9D8B030D-6E8A-4147-A177-3AD203B41FA5}">
                      <a16:colId xmlns:a16="http://schemas.microsoft.com/office/drawing/2014/main" val="405743243"/>
                    </a:ext>
                  </a:extLst>
                </a:gridCol>
              </a:tblGrid>
              <a:tr h="504000">
                <a:tc>
                  <a:txBody>
                    <a:bodyPr/>
                    <a:lstStyle/>
                    <a:p>
                      <a:pPr algn="ctr" fontAlgn="ctr"/>
                      <a:r>
                        <a:rPr lang="en-US" altLang="zh-TW" sz="20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Prof.</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GB" altLang="zh-TW" sz="2000" b="1" i="0" kern="1200" dirty="0">
                          <a:solidFill>
                            <a:schemeClr val="bg1"/>
                          </a:solidFill>
                          <a:effectLst/>
                          <a:latin typeface="Times New Roman" panose="02020603050405020304" pitchFamily="18" charset="0"/>
                          <a:ea typeface="+mn-ea"/>
                          <a:cs typeface="Times New Roman" panose="02020603050405020304" pitchFamily="18" charset="0"/>
                        </a:rPr>
                        <a:t>Assoc.</a:t>
                      </a:r>
                      <a:r>
                        <a:rPr lang="en-GB" altLang="zh-TW" sz="2000" b="1" i="0" kern="1200" baseline="0" dirty="0">
                          <a:solidFill>
                            <a:schemeClr val="bg1"/>
                          </a:solidFill>
                          <a:effectLst/>
                          <a:latin typeface="Times New Roman" panose="02020603050405020304" pitchFamily="18" charset="0"/>
                          <a:ea typeface="+mn-ea"/>
                          <a:cs typeface="Times New Roman" panose="02020603050405020304" pitchFamily="18" charset="0"/>
                        </a:rPr>
                        <a:t> </a:t>
                      </a:r>
                      <a:r>
                        <a:rPr lang="en-GB" altLang="zh-TW" sz="2000" b="1" i="0" kern="1200" dirty="0">
                          <a:solidFill>
                            <a:schemeClr val="bg1"/>
                          </a:solidFill>
                          <a:effectLst/>
                          <a:latin typeface="Times New Roman" panose="02020603050405020304" pitchFamily="18" charset="0"/>
                          <a:ea typeface="+mn-ea"/>
                          <a:cs typeface="Times New Roman" panose="02020603050405020304" pitchFamily="18" charset="0"/>
                        </a:rPr>
                        <a:t>Prof.</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GB" altLang="zh-TW" sz="2000" b="1" i="0" kern="1200" dirty="0">
                          <a:solidFill>
                            <a:schemeClr val="bg1"/>
                          </a:solidFill>
                          <a:effectLst/>
                          <a:latin typeface="Times New Roman" panose="02020603050405020304" pitchFamily="18" charset="0"/>
                          <a:ea typeface="+mn-ea"/>
                          <a:cs typeface="Times New Roman" panose="02020603050405020304" pitchFamily="18" charset="0"/>
                        </a:rPr>
                        <a:t>Asst. Prof.</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Lecture</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Others</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Subtotal</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Prof.</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Assoc.</a:t>
                      </a:r>
                      <a:r>
                        <a:rPr lang="en-US" altLang="zh-TW" sz="20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Prof.</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0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Asst. Prof.</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Lecturer</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Others</a:t>
                      </a:r>
                      <a:r>
                        <a:rPr lang="en-US" altLang="zh-TW" sz="20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Subtotal</a:t>
                      </a:r>
                      <a:endParaRPr lang="zh-TW" altLang="en-US" sz="20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extLst>
                  <a:ext uri="{0D108BD9-81ED-4DB2-BD59-A6C34878D82A}">
                    <a16:rowId xmlns:a16="http://schemas.microsoft.com/office/drawing/2014/main" val="1760983932"/>
                  </a:ext>
                </a:extLst>
              </a:tr>
              <a:tr h="504000">
                <a:tc>
                  <a:txBody>
                    <a:bodyPr/>
                    <a:lstStyle/>
                    <a:p>
                      <a:pPr algn="ctr" fontAlgn="ctr"/>
                      <a:r>
                        <a:rPr lang="en-US" altLang="zh-TW"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Liberal</a:t>
                      </a:r>
                      <a:r>
                        <a:rPr lang="en-US" altLang="zh-TW" sz="160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Arts</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76</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600" b="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Humanities and Social Sciences</a:t>
                      </a:r>
                      <a:endParaRPr lang="zh-TW" altLang="en-US"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900675465"/>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Science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16</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84</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e of Science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2013442087"/>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Engineering</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132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Engineering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2494564462"/>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Management</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34</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Management</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26</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670565120"/>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Marine Sciences</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16</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l"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4243038568"/>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Social Sciences</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64</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1194966589"/>
                  </a:ext>
                </a:extLst>
              </a:tr>
              <a:tr h="504000">
                <a:tc>
                  <a:txBody>
                    <a:bodyPr/>
                    <a:lstStyle/>
                    <a:p>
                      <a:pPr algn="ctr" fontAlgn="ct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Law</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3005206844"/>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Si</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Wan College</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General</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Education Center</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2491955766"/>
                  </a:ext>
                </a:extLst>
              </a:tr>
              <a:tr h="504000">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Medicine</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l"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4176272867"/>
                  </a:ext>
                </a:extLst>
              </a:tr>
              <a:tr h="648000">
                <a:tc>
                  <a:txBody>
                    <a:bodyPr/>
                    <a:lstStyle/>
                    <a:p>
                      <a:pPr algn="ctr" fontAlgn="ctr"/>
                      <a:r>
                        <a:rPr lang="en-US" altLang="zh-TW"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Semiconductor and Advanced Technology Research</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l"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3360119340"/>
                  </a:ext>
                </a:extLst>
              </a:tr>
              <a:tr h="504000">
                <a:tc>
                  <a:txBody>
                    <a:bodyPr/>
                    <a:lstStyle/>
                    <a:p>
                      <a:pPr algn="ctr"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Division</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Student Affairs</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4204332418"/>
                  </a:ext>
                </a:extLst>
              </a:tr>
              <a:tr h="504000">
                <a:tc>
                  <a:txBody>
                    <a:bodyPr/>
                    <a:lstStyle/>
                    <a:p>
                      <a:pPr algn="ctr" fontAlgn="ctr"/>
                      <a:r>
                        <a:rPr lang="zh-TW" altLang="en-US" sz="160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l"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6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Office</a:t>
                      </a:r>
                      <a:r>
                        <a:rPr lang="en-US" altLang="zh-TW" sz="1600" b="0"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Physical Education</a:t>
                      </a:r>
                      <a:endParaRPr lang="zh-TW" altLang="en-US" sz="16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zh-TW" altLang="en-US" sz="2800" u="none" strike="noStrike">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176081847"/>
                  </a:ext>
                </a:extLst>
              </a:tr>
              <a:tr h="504000">
                <a:tc>
                  <a:txBody>
                    <a:bodyPr/>
                    <a:lstStyle/>
                    <a:p>
                      <a:pPr algn="ctr" fontAlgn="ctr"/>
                      <a:r>
                        <a:rPr lang="en-US" altLang="zh-TW" sz="18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Subtotal</a:t>
                      </a:r>
                      <a:endParaRPr lang="zh-TW" altLang="en-US" sz="18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267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155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207</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632</a:t>
                      </a:r>
                      <a:r>
                        <a:rPr lang="zh-TW" altLang="en-US"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a:txBody>
                    <a:bodyPr/>
                    <a:lstStyle/>
                    <a:p>
                      <a:pPr algn="ctr" fontAlgn="ctr"/>
                      <a:r>
                        <a:rPr lang="en-US" altLang="zh-TW" sz="18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Subtotal</a:t>
                      </a:r>
                      <a:endParaRPr lang="zh-TW" altLang="en-US" sz="18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119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46</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232</a:t>
                      </a:r>
                      <a:endParaRPr lang="zh-TW" altLang="en-US"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extLst>
                  <a:ext uri="{0D108BD9-81ED-4DB2-BD59-A6C34878D82A}">
                    <a16:rowId xmlns:a16="http://schemas.microsoft.com/office/drawing/2014/main" val="3531827295"/>
                  </a:ext>
                </a:extLst>
              </a:tr>
              <a:tr h="504000">
                <a:tc>
                  <a:txBody>
                    <a:bodyPr/>
                    <a:lstStyle/>
                    <a:p>
                      <a:pPr algn="ctr" fontAlgn="ctr"/>
                      <a:r>
                        <a:rPr lang="en-US" altLang="zh-TW" sz="18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Total</a:t>
                      </a:r>
                      <a:endParaRPr lang="zh-TW" altLang="en-US" sz="18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0070C0"/>
                    </a:solidFill>
                  </a:tcPr>
                </a:tc>
                <a:tc gridSpan="6">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632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1800" b="0"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Total</a:t>
                      </a:r>
                      <a:endParaRPr lang="zh-TW" altLang="en-US" sz="18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rgbClr val="D16309"/>
                    </a:solidFill>
                  </a:tcPr>
                </a:tc>
                <a:tc gridSpan="6">
                  <a:txBody>
                    <a:bodyPr/>
                    <a:lstStyle/>
                    <a:p>
                      <a:pPr algn="ctr" fontAlgn="ctr"/>
                      <a:r>
                        <a:rPr lang="en-US" altLang="zh-TW" sz="2800"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232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465" marR="7465" marT="7465" marB="0" anchor="ctr">
                    <a:solidFill>
                      <a:schemeClr val="bg1">
                        <a:lumMod val="95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77983403"/>
                  </a:ext>
                </a:extLst>
              </a:tr>
            </a:tbl>
          </a:graphicData>
        </a:graphic>
      </p:graphicFrame>
      <p:sp>
        <p:nvSpPr>
          <p:cNvPr id="13" name="投影片編號版面配置區 12">
            <a:extLst>
              <a:ext uri="{FF2B5EF4-FFF2-40B4-BE49-F238E27FC236}">
                <a16:creationId xmlns:a16="http://schemas.microsoft.com/office/drawing/2014/main" id="{091658F0-030B-48EB-9BF5-005CB45EBE4A}"/>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
        <p:nvSpPr>
          <p:cNvPr id="18" name="文字方塊 17">
            <a:extLst>
              <a:ext uri="{FF2B5EF4-FFF2-40B4-BE49-F238E27FC236}">
                <a16:creationId xmlns:a16="http://schemas.microsoft.com/office/drawing/2014/main" id="{A9AC9843-D44F-42D3-9065-76A2D865C105}"/>
              </a:ext>
            </a:extLst>
          </p:cNvPr>
          <p:cNvSpPr txBox="1"/>
          <p:nvPr/>
        </p:nvSpPr>
        <p:spPr>
          <a:xfrm>
            <a:off x="15475478" y="1237694"/>
            <a:ext cx="2922593" cy="707886"/>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of 2024-25 academic year</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6036DB3-6132-8E17-F2B5-C2E5D41E1108}"/>
              </a:ext>
            </a:extLst>
          </p:cNvPr>
          <p:cNvSpPr txBox="1"/>
          <p:nvPr/>
        </p:nvSpPr>
        <p:spPr>
          <a:xfrm>
            <a:off x="75546" y="8436844"/>
            <a:ext cx="1240980" cy="1384995"/>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32374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35257" y="340685"/>
            <a:ext cx="18416056" cy="1784848"/>
            <a:chOff x="-128056" y="686701"/>
            <a:chExt cx="18416056" cy="1784848"/>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769856" y="686701"/>
              <a:ext cx="13584442" cy="1784848"/>
            </a:xfrm>
            <a:prstGeom prst="rect">
              <a:avLst/>
            </a:prstGeom>
          </p:spPr>
          <p:txBody>
            <a:bodyPr wrap="square" lIns="0" tIns="0" rIns="0" bIns="0" rtlCol="0" anchor="t">
              <a:spAutoFit/>
            </a:bodyPr>
            <a:lstStyle/>
            <a:p>
              <a:pPr marL="0" lvl="1">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Age Structure of Full-time Faculty</a:t>
              </a:r>
              <a:b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b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 (within the manning quota)</a:t>
              </a:r>
            </a:p>
          </p:txBody>
        </p:sp>
        <p:sp>
          <p:nvSpPr>
            <p:cNvPr id="10" name="Freeform 10"/>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9" name="圖表 8">
            <a:extLst>
              <a:ext uri="{FF2B5EF4-FFF2-40B4-BE49-F238E27FC236}">
                <a16:creationId xmlns:a16="http://schemas.microsoft.com/office/drawing/2014/main" id="{304BADB3-B42E-49DB-B7A8-E51BB0FA35CC}"/>
              </a:ext>
            </a:extLst>
          </p:cNvPr>
          <p:cNvGraphicFramePr/>
          <p:nvPr/>
        </p:nvGraphicFramePr>
        <p:xfrm>
          <a:off x="1219200" y="2463895"/>
          <a:ext cx="16414383" cy="7404006"/>
        </p:xfrm>
        <a:graphic>
          <a:graphicData uri="http://schemas.openxmlformats.org/drawingml/2006/chart">
            <c:chart xmlns:c="http://schemas.openxmlformats.org/drawingml/2006/chart" xmlns:r="http://schemas.openxmlformats.org/officeDocument/2006/relationships" r:id="rId5"/>
          </a:graphicData>
        </a:graphic>
      </p:graphicFrame>
      <p:sp>
        <p:nvSpPr>
          <p:cNvPr id="13" name="投影片編號版面配置區 12">
            <a:extLst>
              <a:ext uri="{FF2B5EF4-FFF2-40B4-BE49-F238E27FC236}">
                <a16:creationId xmlns:a16="http://schemas.microsoft.com/office/drawing/2014/main" id="{8291778B-E605-4053-8789-4585D283CF8B}"/>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
        <p:nvSpPr>
          <p:cNvPr id="17" name="文字方塊 16">
            <a:extLst>
              <a:ext uri="{FF2B5EF4-FFF2-40B4-BE49-F238E27FC236}">
                <a16:creationId xmlns:a16="http://schemas.microsoft.com/office/drawing/2014/main" id="{96036DB3-6132-8E17-F2B5-C2E5D41E1108}"/>
              </a:ext>
            </a:extLst>
          </p:cNvPr>
          <p:cNvSpPr txBox="1"/>
          <p:nvPr/>
        </p:nvSpPr>
        <p:spPr>
          <a:xfrm>
            <a:off x="180584" y="10010001"/>
            <a:ext cx="7058014"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文字方塊 19">
            <a:extLst>
              <a:ext uri="{FF2B5EF4-FFF2-40B4-BE49-F238E27FC236}">
                <a16:creationId xmlns:a16="http://schemas.microsoft.com/office/drawing/2014/main" id="{BB58726D-00EE-4AAD-A130-07934EB923EC}"/>
              </a:ext>
            </a:extLst>
          </p:cNvPr>
          <p:cNvSpPr txBox="1"/>
          <p:nvPr/>
        </p:nvSpPr>
        <p:spPr>
          <a:xfrm>
            <a:off x="12241514" y="1717769"/>
            <a:ext cx="5253621" cy="400110"/>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of the 2024-25 academic year</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671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17060" y="328967"/>
            <a:ext cx="18416056" cy="1500482"/>
            <a:chOff x="-128056" y="963413"/>
            <a:chExt cx="18416056" cy="1500482"/>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579358" y="1181100"/>
              <a:ext cx="12212842" cy="1038746"/>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Research Capacity</a:t>
              </a:r>
            </a:p>
          </p:txBody>
        </p:sp>
        <p:sp>
          <p:nvSpPr>
            <p:cNvPr id="10" name="Freeform 10"/>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6" name="表格 5">
            <a:extLst>
              <a:ext uri="{FF2B5EF4-FFF2-40B4-BE49-F238E27FC236}">
                <a16:creationId xmlns:a16="http://schemas.microsoft.com/office/drawing/2014/main" id="{127732AC-E453-4104-8FEC-3C96F7E00AD6}"/>
              </a:ext>
            </a:extLst>
          </p:cNvPr>
          <p:cNvGraphicFramePr>
            <a:graphicFrameLocks noGrp="1"/>
          </p:cNvGraphicFramePr>
          <p:nvPr/>
        </p:nvGraphicFramePr>
        <p:xfrm>
          <a:off x="1295400" y="1593060"/>
          <a:ext cx="16200000" cy="8693940"/>
        </p:xfrm>
        <a:graphic>
          <a:graphicData uri="http://schemas.openxmlformats.org/drawingml/2006/table">
            <a:tbl>
              <a:tblPr>
                <a:tableStyleId>{5C22544A-7EE6-4342-B048-85BDC9FD1C3A}</a:tableStyleId>
              </a:tblPr>
              <a:tblGrid>
                <a:gridCol w="3240000">
                  <a:extLst>
                    <a:ext uri="{9D8B030D-6E8A-4147-A177-3AD203B41FA5}">
                      <a16:colId xmlns:a16="http://schemas.microsoft.com/office/drawing/2014/main" val="1538292020"/>
                    </a:ext>
                  </a:extLst>
                </a:gridCol>
                <a:gridCol w="2888791">
                  <a:extLst>
                    <a:ext uri="{9D8B030D-6E8A-4147-A177-3AD203B41FA5}">
                      <a16:colId xmlns:a16="http://schemas.microsoft.com/office/drawing/2014/main" val="670560967"/>
                    </a:ext>
                  </a:extLst>
                </a:gridCol>
                <a:gridCol w="3591209">
                  <a:extLst>
                    <a:ext uri="{9D8B030D-6E8A-4147-A177-3AD203B41FA5}">
                      <a16:colId xmlns:a16="http://schemas.microsoft.com/office/drawing/2014/main" val="3669682185"/>
                    </a:ext>
                  </a:extLst>
                </a:gridCol>
                <a:gridCol w="3038191">
                  <a:extLst>
                    <a:ext uri="{9D8B030D-6E8A-4147-A177-3AD203B41FA5}">
                      <a16:colId xmlns:a16="http://schemas.microsoft.com/office/drawing/2014/main" val="3963351988"/>
                    </a:ext>
                  </a:extLst>
                </a:gridCol>
                <a:gridCol w="3441809">
                  <a:extLst>
                    <a:ext uri="{9D8B030D-6E8A-4147-A177-3AD203B41FA5}">
                      <a16:colId xmlns:a16="http://schemas.microsoft.com/office/drawing/2014/main" val="3300103031"/>
                    </a:ext>
                  </a:extLst>
                </a:gridCol>
              </a:tblGrid>
              <a:tr h="504000">
                <a:tc rowSpan="2">
                  <a:txBody>
                    <a:bodyPr/>
                    <a:lstStyle/>
                    <a:p>
                      <a:pPr algn="ctr" fontAlgn="ctr"/>
                      <a:r>
                        <a:rPr lang="en-US" altLang="zh-TW"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Projects</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ctr" fontAlgn="ct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0070C0"/>
                    </a:solidFill>
                  </a:tcPr>
                </a:tc>
                <a:tc gridSpan="2">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6309"/>
                    </a:solidFill>
                  </a:tcPr>
                </a:tc>
                <a:tc hMerge="1">
                  <a:txBody>
                    <a:bodyPr/>
                    <a:lstStyle/>
                    <a:p>
                      <a:pPr algn="ctr" fontAlgn="ctr"/>
                      <a:endParaRPr lang="zh-TW" altLang="en-US" sz="24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rgbClr val="D16309"/>
                    </a:solidFill>
                  </a:tcPr>
                </a:tc>
                <a:extLst>
                  <a:ext uri="{0D108BD9-81ED-4DB2-BD59-A6C34878D82A}">
                    <a16:rowId xmlns:a16="http://schemas.microsoft.com/office/drawing/2014/main" val="1616000062"/>
                  </a:ext>
                </a:extLst>
              </a:tr>
              <a:tr h="504000">
                <a:tc vMerge="1">
                  <a:txBody>
                    <a:bodyPr/>
                    <a:lstStyle/>
                    <a:p>
                      <a:pPr algn="l" fontAlgn="ctr"/>
                      <a:endParaRPr lang="en-US" altLang="zh-TW" sz="1400" b="1" i="0" u="none" strike="noStrike"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rgbClr val="E9EDF4"/>
                    </a:solidFill>
                  </a:tcP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Total</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funding</a:t>
                      </a:r>
                      <a:endParaRPr lang="en-US" altLang="zh-TW" sz="24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Funding</a:t>
                      </a:r>
                      <a:r>
                        <a:rPr lang="en-US" altLang="zh-TW" sz="2400" b="1"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received per full-time faculty members</a:t>
                      </a:r>
                      <a:endParaRPr lang="en-US" altLang="zh-TW" sz="24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Total</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funding</a:t>
                      </a:r>
                      <a:endParaRPr lang="en-US" altLang="zh-TW" sz="24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6309"/>
                    </a:solidFill>
                  </a:tcPr>
                </a:tc>
                <a:tc>
                  <a:txBody>
                    <a:bodyPr/>
                    <a:lstStyle/>
                    <a:p>
                      <a:pPr algn="ctr" fontAlgn="ct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Funding</a:t>
                      </a:r>
                      <a:r>
                        <a:rPr lang="en-US" altLang="zh-TW" sz="2400" b="1"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received per full-time faculty members</a:t>
                      </a:r>
                      <a:endParaRPr lang="en-US" altLang="zh-TW" sz="24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6309"/>
                    </a:solidFill>
                  </a:tcPr>
                </a:tc>
                <a:extLst>
                  <a:ext uri="{0D108BD9-81ED-4DB2-BD59-A6C34878D82A}">
                    <a16:rowId xmlns:a16="http://schemas.microsoft.com/office/drawing/2014/main" val="3443616072"/>
                  </a:ext>
                </a:extLst>
              </a:tr>
              <a:tr h="540000">
                <a:tc>
                  <a:txBody>
                    <a:bodyPr/>
                    <a:lstStyle/>
                    <a:p>
                      <a:pPr algn="l" fontAlgn="ct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Funding of projects</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from various units</a:t>
                      </a:r>
                      <a:endParaRPr lang="en-US" altLang="zh-TW"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2,709,143,945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endParaRPr lang="en-US" altLang="zh-TW" sz="28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343,119,865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extLst>
                  <a:ext uri="{0D108BD9-81ED-4DB2-BD59-A6C34878D82A}">
                    <a16:rowId xmlns:a16="http://schemas.microsoft.com/office/drawing/2014/main" val="354486184"/>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government</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2,095,104,178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4,412,287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307,567,219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1,485,367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91637240"/>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industry</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428,053,690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fontAlgn="ctr"/>
                      <a:endParaRPr lang="en-US" altLang="zh-TW" sz="28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20000"/>
                        <a:lumOff val="80000"/>
                      </a:schemeClr>
                    </a:solidFill>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26,213,117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r" fontAlgn="ctr"/>
                      <a:endParaRPr lang="en-US" altLang="zh-TW" sz="28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bg1">
                        <a:lumMod val="95000"/>
                      </a:schemeClr>
                    </a:solidFill>
                  </a:tcPr>
                </a:tc>
                <a:extLst>
                  <a:ext uri="{0D108BD9-81ED-4DB2-BD59-A6C34878D82A}">
                    <a16:rowId xmlns:a16="http://schemas.microsoft.com/office/drawing/2014/main" val="2315932561"/>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other</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units</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185,986,077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fontAlgn="ctr"/>
                      <a:endParaRPr lang="en-US" altLang="zh-TW" sz="28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20000"/>
                        <a:lumOff val="80000"/>
                      </a:schemeClr>
                    </a:solidFill>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9,339,529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r" fontAlgn="ctr"/>
                      <a:endParaRPr lang="en-US" altLang="zh-TW" sz="28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bg1">
                        <a:lumMod val="95000"/>
                      </a:schemeClr>
                    </a:solidFill>
                  </a:tcPr>
                </a:tc>
                <a:extLst>
                  <a:ext uri="{0D108BD9-81ED-4DB2-BD59-A6C34878D82A}">
                    <a16:rowId xmlns:a16="http://schemas.microsoft.com/office/drawing/2014/main" val="1581998013"/>
                  </a:ext>
                </a:extLst>
              </a:tr>
              <a:tr h="540000">
                <a:tc>
                  <a:txBody>
                    <a:bodyPr/>
                    <a:lstStyle/>
                    <a:p>
                      <a:pPr algn="l" fontAlgn="ct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Funding of academic research projects</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1,002,444,410 </a:t>
                      </a: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79,994,000 </a:t>
                      </a: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extLst>
                  <a:ext uri="{0D108BD9-81ED-4DB2-BD59-A6C34878D82A}">
                    <a16:rowId xmlns:a16="http://schemas.microsoft.com/office/drawing/2014/main" val="3121934414"/>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government</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948,405,065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1,544,797</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79,994,000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346,294</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093582"/>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other</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units</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100,000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fontAlgn="ctr"/>
                      <a:endParaRPr lang="en-US" altLang="zh-TW" sz="2800" b="1" i="0" u="none" strike="noStrike"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r" fontAlgn="ctr"/>
                      <a:endParaRPr lang="en-US" altLang="zh-TW" sz="2800" b="1" i="0" u="none" strike="noStrike"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251435875"/>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self-generated</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funds</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53,939,345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87,849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95451070"/>
                  </a:ext>
                </a:extLst>
              </a:tr>
              <a:tr h="540000">
                <a:tc>
                  <a:txBody>
                    <a:bodyPr/>
                    <a:lstStyle/>
                    <a:p>
                      <a:pPr algn="l" fontAlgn="ctr"/>
                      <a:r>
                        <a:rPr lang="en-US" altLang="zh-TW" sz="2400" b="1" i="0" u="none" strike="noStrike"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Funding</a:t>
                      </a:r>
                      <a:r>
                        <a:rPr lang="en-US" altLang="zh-TW" sz="2400" b="1" i="0" u="none" strike="noStrike" baseline="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of industry-academia collaboration projects</a:t>
                      </a:r>
                      <a:endParaRPr lang="en-US" altLang="zh-TW"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1,016,181,094 </a:t>
                      </a: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83,533,550 </a:t>
                      </a: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extLst>
                  <a:ext uri="{0D108BD9-81ED-4DB2-BD59-A6C34878D82A}">
                    <a16:rowId xmlns:a16="http://schemas.microsoft.com/office/drawing/2014/main" val="1959438337"/>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government</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404,837,205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1,655,018</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54,457,334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361,617</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28288908"/>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industry</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426,238,690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fontAlgn="ctr"/>
                      <a:endParaRPr lang="en-US" altLang="zh-TW" sz="28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20000"/>
                        <a:lumOff val="80000"/>
                      </a:schemeClr>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22,936,687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r" fontAlgn="ctr"/>
                      <a:endParaRPr lang="en-US" altLang="zh-TW" sz="28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bg1">
                        <a:lumMod val="95000"/>
                      </a:schemeClr>
                    </a:solidFill>
                  </a:tcPr>
                </a:tc>
                <a:extLst>
                  <a:ext uri="{0D108BD9-81ED-4DB2-BD59-A6C34878D82A}">
                    <a16:rowId xmlns:a16="http://schemas.microsoft.com/office/drawing/2014/main" val="3069117316"/>
                  </a:ext>
                </a:extLst>
              </a:tr>
              <a:tr h="540000">
                <a:tc>
                  <a:txBody>
                    <a:bodyPr/>
                    <a:lstStyle/>
                    <a:p>
                      <a:pPr algn="l" fontAlgn="ctr"/>
                      <a:r>
                        <a:rPr lang="zh-TW" altLang="en-US"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other</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units</a:t>
                      </a:r>
                      <a:endParaRPr lang="zh-TW" altLang="en-US" sz="24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185,105,199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fontAlgn="ctr"/>
                      <a:endParaRPr lang="en-US" altLang="zh-TW" sz="28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20000"/>
                        <a:lumOff val="80000"/>
                      </a:schemeClr>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6,139,529 </a:t>
                      </a:r>
                      <a:endParaRPr lang="en-US" altLang="zh-TW" sz="2800" b="1" i="0" u="none" strike="noStrike" dirty="0">
                        <a:solidFill>
                          <a:srgbClr val="333333"/>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r" fontAlgn="ctr"/>
                      <a:endParaRPr lang="en-US" altLang="zh-TW" sz="2800" b="1" i="0" u="none" strike="noStrike" dirty="0">
                        <a:solidFill>
                          <a:srgbClr val="333333"/>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bg1">
                        <a:lumMod val="95000"/>
                      </a:schemeClr>
                    </a:solidFill>
                  </a:tcPr>
                </a:tc>
                <a:extLst>
                  <a:ext uri="{0D108BD9-81ED-4DB2-BD59-A6C34878D82A}">
                    <a16:rowId xmlns:a16="http://schemas.microsoft.com/office/drawing/2014/main" val="3592097206"/>
                  </a:ext>
                </a:extLst>
              </a:tr>
            </a:tbl>
          </a:graphicData>
        </a:graphic>
      </p:graphicFrame>
      <p:sp>
        <p:nvSpPr>
          <p:cNvPr id="12" name="投影片編號版面配置區 11">
            <a:extLst>
              <a:ext uri="{FF2B5EF4-FFF2-40B4-BE49-F238E27FC236}">
                <a16:creationId xmlns:a16="http://schemas.microsoft.com/office/drawing/2014/main" id="{9CE5C749-61C4-4EBD-A026-1E229F747261}"/>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
        <p:nvSpPr>
          <p:cNvPr id="7" name="矩形 6">
            <a:extLst>
              <a:ext uri="{FF2B5EF4-FFF2-40B4-BE49-F238E27FC236}">
                <a16:creationId xmlns:a16="http://schemas.microsoft.com/office/drawing/2014/main" id="{FD3648FF-7141-441B-8CAC-9472EF3F9B17}"/>
              </a:ext>
            </a:extLst>
          </p:cNvPr>
          <p:cNvSpPr/>
          <p:nvPr/>
        </p:nvSpPr>
        <p:spPr>
          <a:xfrm>
            <a:off x="4849654" y="3023342"/>
            <a:ext cx="2590800" cy="529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914316E8-9C6F-4436-8DF5-AEEAFEE35A76}"/>
              </a:ext>
            </a:extLst>
          </p:cNvPr>
          <p:cNvSpPr txBox="1"/>
          <p:nvPr/>
        </p:nvSpPr>
        <p:spPr>
          <a:xfrm>
            <a:off x="7568922" y="2795099"/>
            <a:ext cx="3652956" cy="830997"/>
          </a:xfrm>
          <a:prstGeom prst="rect">
            <a:avLst/>
          </a:prstGeom>
          <a:noFill/>
        </p:spPr>
        <p:txBody>
          <a:bodyPr wrap="square" rtlCol="0">
            <a:spAutoFit/>
          </a:bodyPr>
          <a:lstStyle/>
          <a:p>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58.9% of NSYSU’s total funding</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a:extLst>
              <a:ext uri="{FF2B5EF4-FFF2-40B4-BE49-F238E27FC236}">
                <a16:creationId xmlns:a16="http://schemas.microsoft.com/office/drawing/2014/main" id="{4BA7D3BF-5267-476E-B089-F278E57677B8}"/>
              </a:ext>
            </a:extLst>
          </p:cNvPr>
          <p:cNvSpPr/>
          <p:nvPr/>
        </p:nvSpPr>
        <p:spPr>
          <a:xfrm>
            <a:off x="11461950" y="2994843"/>
            <a:ext cx="2590800" cy="529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FA96EF66-78D8-428F-B08C-2F4CBCB893BF}"/>
              </a:ext>
            </a:extLst>
          </p:cNvPr>
          <p:cNvSpPr txBox="1"/>
          <p:nvPr/>
        </p:nvSpPr>
        <p:spPr>
          <a:xfrm>
            <a:off x="14231373" y="2807926"/>
            <a:ext cx="2895600" cy="830997"/>
          </a:xfrm>
          <a:prstGeom prst="rect">
            <a:avLst/>
          </a:prstGeom>
          <a:noFill/>
        </p:spPr>
        <p:txBody>
          <a:bodyPr wrap="square" rtlCol="0">
            <a:spAutoFit/>
          </a:bodyPr>
          <a:lstStyle/>
          <a:p>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27.3% of NUK’s total funding</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13729441" y="1223728"/>
            <a:ext cx="3899465" cy="369332"/>
          </a:xfrm>
          <a:prstGeom prst="rect">
            <a:avLst/>
          </a:prstGeom>
        </p:spPr>
        <p:txBody>
          <a:bodyPr wrap="none">
            <a:spAutoFit/>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Statistics of 2022, with TWD as the unit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9199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0" y="417728"/>
            <a:ext cx="18416056" cy="1500482"/>
            <a:chOff x="-128056" y="963413"/>
            <a:chExt cx="18416056" cy="1500482"/>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579358" y="1181100"/>
              <a:ext cx="12212842" cy="949747"/>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University Data</a:t>
              </a:r>
            </a:p>
          </p:txBody>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6" name="表格 5">
            <a:extLst>
              <a:ext uri="{FF2B5EF4-FFF2-40B4-BE49-F238E27FC236}">
                <a16:creationId xmlns:a16="http://schemas.microsoft.com/office/drawing/2014/main" id="{6077BA64-516B-48BE-B4D5-F9A994DFC0B4}"/>
              </a:ext>
            </a:extLst>
          </p:cNvPr>
          <p:cNvGraphicFramePr>
            <a:graphicFrameLocks noGrp="1"/>
          </p:cNvGraphicFramePr>
          <p:nvPr/>
        </p:nvGraphicFramePr>
        <p:xfrm>
          <a:off x="2517213" y="2106855"/>
          <a:ext cx="13680000" cy="7761045"/>
        </p:xfrm>
        <a:graphic>
          <a:graphicData uri="http://schemas.openxmlformats.org/drawingml/2006/table">
            <a:tbl>
              <a:tblPr>
                <a:tableStyleId>{5C22544A-7EE6-4342-B048-85BDC9FD1C3A}</a:tableStyleId>
              </a:tblPr>
              <a:tblGrid>
                <a:gridCol w="5760000">
                  <a:extLst>
                    <a:ext uri="{9D8B030D-6E8A-4147-A177-3AD203B41FA5}">
                      <a16:colId xmlns:a16="http://schemas.microsoft.com/office/drawing/2014/main" val="3581925487"/>
                    </a:ext>
                  </a:extLst>
                </a:gridCol>
                <a:gridCol w="3960000">
                  <a:extLst>
                    <a:ext uri="{9D8B030D-6E8A-4147-A177-3AD203B41FA5}">
                      <a16:colId xmlns:a16="http://schemas.microsoft.com/office/drawing/2014/main" val="644686921"/>
                    </a:ext>
                  </a:extLst>
                </a:gridCol>
                <a:gridCol w="3960000">
                  <a:extLst>
                    <a:ext uri="{9D8B030D-6E8A-4147-A177-3AD203B41FA5}">
                      <a16:colId xmlns:a16="http://schemas.microsoft.com/office/drawing/2014/main" val="721925604"/>
                    </a:ext>
                  </a:extLst>
                </a:gridCol>
              </a:tblGrid>
              <a:tr h="540000">
                <a:tc>
                  <a:txBody>
                    <a:bodyPr/>
                    <a:lstStyle/>
                    <a:p>
                      <a:pPr algn="ctr"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Items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B08"/>
                    </a:solidFill>
                  </a:tcPr>
                </a:tc>
                <a:extLst>
                  <a:ext uri="{0D108BD9-81ED-4DB2-BD59-A6C34878D82A}">
                    <a16:rowId xmlns:a16="http://schemas.microsoft.com/office/drawing/2014/main" val="2576846585"/>
                  </a:ext>
                </a:extLst>
              </a:tr>
              <a:tr h="540000">
                <a:tc>
                  <a:txBody>
                    <a:bodyPr/>
                    <a:lstStyle/>
                    <a:p>
                      <a:pPr marL="0" marR="0" indent="90488" algn="l" defTabSz="914400" rtl="0" eaLnBrk="1" fontAlgn="ctr" latinLnBrk="0" hangingPunct="1">
                        <a:lnSpc>
                          <a:spcPct val="100000"/>
                        </a:lnSpc>
                        <a:spcBef>
                          <a:spcPts val="0"/>
                        </a:spcBef>
                        <a:spcAft>
                          <a:spcPts val="0"/>
                        </a:spcAft>
                        <a:buClrTx/>
                        <a:buSzTx/>
                        <a:buFontTx/>
                        <a:buNone/>
                        <a:tabLst/>
                        <a:defRPr/>
                      </a:pP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Total campus area (</a:t>
                      </a:r>
                      <a:r>
                        <a:rPr lang="en-US" altLang="zh-TW" sz="2400" b="1" kern="1200" dirty="0">
                          <a:solidFill>
                            <a:schemeClr val="dk1"/>
                          </a:solidFill>
                          <a:effectLst/>
                          <a:latin typeface="Times New Roman" panose="02020603050405020304" pitchFamily="18" charset="0"/>
                          <a:ea typeface="+mn-ea"/>
                          <a:cs typeface="Times New Roman" panose="02020603050405020304" pitchFamily="18" charset="0"/>
                        </a:rPr>
                        <a:t>m</a:t>
                      </a:r>
                      <a:r>
                        <a:rPr lang="en-US" altLang="zh-TW" sz="2400" b="1" kern="1200" baseline="30000" dirty="0">
                          <a:solidFill>
                            <a:schemeClr val="dk1"/>
                          </a:solidFill>
                          <a:effectLst/>
                          <a:latin typeface="Times New Roman" panose="02020603050405020304" pitchFamily="18" charset="0"/>
                          <a:ea typeface="+mn-ea"/>
                          <a:cs typeface="Times New Roman" panose="02020603050405020304" pitchFamily="18" charset="0"/>
                        </a:rPr>
                        <a:t>2</a:t>
                      </a:r>
                      <a:r>
                        <a:rPr lang="en-US" altLang="zh-TW" sz="2400" b="1" kern="1200" baseline="0" dirty="0">
                          <a:solidFill>
                            <a:schemeClr val="dk1"/>
                          </a:solidFill>
                          <a:effectLst/>
                          <a:latin typeface="Times New Roman" panose="02020603050405020304" pitchFamily="18" charset="0"/>
                          <a:ea typeface="+mn-ea"/>
                          <a:cs typeface="Times New Roman" panose="02020603050405020304" pitchFamily="18" charset="0"/>
                        </a:rPr>
                        <a:t>)</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b"/>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734,097</a:t>
                      </a: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b"/>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825,197</a:t>
                      </a:r>
                      <a:endPar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extLst>
                  <a:ext uri="{0D108BD9-81ED-4DB2-BD59-A6C34878D82A}">
                    <a16:rowId xmlns:a16="http://schemas.microsoft.com/office/drawing/2014/main" val="1031388901"/>
                  </a:ext>
                </a:extLst>
              </a:tr>
              <a:tr h="540000">
                <a:tc>
                  <a:txBody>
                    <a:bodyPr/>
                    <a:lstStyle/>
                    <a:p>
                      <a:pPr marL="360363" marR="0" lvl="0" indent="0" algn="l" defTabSz="914400" rtl="0" eaLnBrk="1" fontAlgn="ctr" latinLnBrk="0" hangingPunct="1">
                        <a:lnSpc>
                          <a:spcPct val="100000"/>
                        </a:lnSpc>
                        <a:spcBef>
                          <a:spcPts val="0"/>
                        </a:spcBef>
                        <a:spcAft>
                          <a:spcPts val="0"/>
                        </a:spcAft>
                        <a:buClrTx/>
                        <a:buSzTx/>
                        <a:buFontTx/>
                        <a:buNone/>
                        <a:tabLst/>
                        <a:defRPr/>
                      </a:pP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usable campus</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area</a:t>
                      </a:r>
                      <a:endParaRPr lang="zh-TW" altLang="en-US" sz="2400" b="1" i="0" u="none" strike="noStrike" dirty="0">
                        <a:solidFill>
                          <a:srgbClr val="00206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289,469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825,197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28720929"/>
                  </a:ext>
                </a:extLst>
              </a:tr>
              <a:tr h="540000">
                <a:tc>
                  <a:txBody>
                    <a:bodyPr/>
                    <a:lstStyle/>
                    <a:p>
                      <a:pPr marL="720725" marR="0" lvl="0" indent="0" algn="l" defTabSz="914400" rtl="0" eaLnBrk="1" fontAlgn="ctr" latinLnBrk="0" hangingPunct="1">
                        <a:lnSpc>
                          <a:spcPct val="100000"/>
                        </a:lnSpc>
                        <a:spcBef>
                          <a:spcPts val="0"/>
                        </a:spcBef>
                        <a:spcAft>
                          <a:spcPts val="0"/>
                        </a:spcAft>
                        <a:buClrTx/>
                        <a:buSzTx/>
                        <a:buFontTx/>
                        <a:buNone/>
                        <a:tabLst/>
                        <a:defRPr/>
                      </a:pP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buildings</a:t>
                      </a:r>
                      <a:endParaRPr lang="zh-TW" altLang="en-US" sz="2400" b="1" i="0" u="none" strike="noStrike" dirty="0">
                        <a:solidFill>
                          <a:srgbClr val="00206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64,530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67,280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7116346"/>
                  </a:ext>
                </a:extLst>
              </a:tr>
              <a:tr h="540000">
                <a:tc>
                  <a:txBody>
                    <a:bodyPr/>
                    <a:lstStyle/>
                    <a:p>
                      <a:pPr marL="720725" indent="0" algn="l" fontAlgn="ct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outdoor sports facilities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70,000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51,356</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49305979"/>
                  </a:ext>
                </a:extLst>
              </a:tr>
              <a:tr h="540000">
                <a:tc>
                  <a:txBody>
                    <a:bodyPr/>
                    <a:lstStyle/>
                    <a:p>
                      <a:pPr marL="720725" indent="0" algn="l" fontAlgn="ct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others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154,939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706,561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79084412"/>
                  </a:ext>
                </a:extLst>
              </a:tr>
              <a:tr h="540000">
                <a:tc>
                  <a:txBody>
                    <a:bodyPr/>
                    <a:lstStyle/>
                    <a:p>
                      <a:pPr marL="0" indent="90488"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Gross floor</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area</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334,953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226,722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extLst>
                  <a:ext uri="{0D108BD9-81ED-4DB2-BD59-A6C34878D82A}">
                    <a16:rowId xmlns:a16="http://schemas.microsoft.com/office/drawing/2014/main" val="217613231"/>
                  </a:ext>
                </a:extLst>
              </a:tr>
              <a:tr h="540000">
                <a:tc>
                  <a:txBody>
                    <a:bodyPr/>
                    <a:lstStyle/>
                    <a:p>
                      <a:pPr marL="0" indent="90488"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the number of dormitory residents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b"/>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3,161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b"/>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1,560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extLst>
                  <a:ext uri="{0D108BD9-81ED-4DB2-BD59-A6C34878D82A}">
                    <a16:rowId xmlns:a16="http://schemas.microsoft.com/office/drawing/2014/main" val="101277951"/>
                  </a:ext>
                </a:extLst>
              </a:tr>
              <a:tr h="540000">
                <a:tc>
                  <a:txBody>
                    <a:bodyPr/>
                    <a:lstStyle/>
                    <a:p>
                      <a:pPr marL="90488"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student subsidies sourced from self-generated funds (TWD)</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algn="r" fontAlgn="ctr"/>
                      <a:r>
                        <a:rPr lang="en-US" altLang="zh-TW" sz="2800" b="1" i="0" u="none" strike="noStrike"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357,856,387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6,083,396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DD2"/>
                    </a:solidFill>
                  </a:tcPr>
                </a:tc>
                <a:extLst>
                  <a:ext uri="{0D108BD9-81ED-4DB2-BD59-A6C34878D82A}">
                    <a16:rowId xmlns:a16="http://schemas.microsoft.com/office/drawing/2014/main" val="4148751617"/>
                  </a:ext>
                </a:extLst>
              </a:tr>
              <a:tr h="540000">
                <a:tc>
                  <a:txBody>
                    <a:bodyPr/>
                    <a:lstStyle/>
                    <a:p>
                      <a:pPr marL="0" indent="360363"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scholarship for</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graduate students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283,419,349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858,000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31345968"/>
                  </a:ext>
                </a:extLst>
              </a:tr>
              <a:tr h="540000">
                <a:tc>
                  <a:txBody>
                    <a:bodyPr/>
                    <a:lstStyle/>
                    <a:p>
                      <a:pPr marL="0" indent="360363"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part-time</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wages for students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72,811,438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4,487,616</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96522181"/>
                  </a:ext>
                </a:extLst>
              </a:tr>
              <a:tr h="540000">
                <a:tc>
                  <a:txBody>
                    <a:bodyPr/>
                    <a:lstStyle/>
                    <a:p>
                      <a:pPr marL="0" indent="360363"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living allowance for students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1,008,000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120,000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36734454"/>
                  </a:ext>
                </a:extLst>
              </a:tr>
              <a:tr h="540000">
                <a:tc>
                  <a:txBody>
                    <a:bodyPr/>
                    <a:lstStyle/>
                    <a:p>
                      <a:pPr marL="0" indent="360363"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student emergency</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allowance</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523,600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194,000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1936507"/>
                  </a:ext>
                </a:extLst>
              </a:tr>
              <a:tr h="540000">
                <a:tc>
                  <a:txBody>
                    <a:bodyPr/>
                    <a:lstStyle/>
                    <a:p>
                      <a:pPr marL="0" indent="360363"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on-campus</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accommodation discounts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94,000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423,780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1659586"/>
                  </a:ext>
                </a:extLst>
              </a:tr>
            </a:tbl>
          </a:graphicData>
        </a:graphic>
      </p:graphicFrame>
      <p:sp>
        <p:nvSpPr>
          <p:cNvPr id="13" name="投影片編號版面配置區 12">
            <a:extLst>
              <a:ext uri="{FF2B5EF4-FFF2-40B4-BE49-F238E27FC236}">
                <a16:creationId xmlns:a16="http://schemas.microsoft.com/office/drawing/2014/main" id="{581FD729-3EFD-4896-A271-0E4EFA117A36}"/>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
        <p:nvSpPr>
          <p:cNvPr id="17" name="文字方塊 16">
            <a:extLst>
              <a:ext uri="{FF2B5EF4-FFF2-40B4-BE49-F238E27FC236}">
                <a16:creationId xmlns:a16="http://schemas.microsoft.com/office/drawing/2014/main" id="{00ABCD59-19EF-4E7E-9494-37339B035772}"/>
              </a:ext>
            </a:extLst>
          </p:cNvPr>
          <p:cNvSpPr txBox="1"/>
          <p:nvPr/>
        </p:nvSpPr>
        <p:spPr>
          <a:xfrm>
            <a:off x="11519978" y="1541686"/>
            <a:ext cx="6793043" cy="400110"/>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of the 2023-2024 &amp; 2024-2025 academic year</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想法泡泡: 雲朵 8">
            <a:extLst>
              <a:ext uri="{FF2B5EF4-FFF2-40B4-BE49-F238E27FC236}">
                <a16:creationId xmlns:a16="http://schemas.microsoft.com/office/drawing/2014/main" id="{E9CCB7FA-11C4-491C-ADA5-D5EDEF028976}"/>
              </a:ext>
            </a:extLst>
          </p:cNvPr>
          <p:cNvSpPr/>
          <p:nvPr/>
        </p:nvSpPr>
        <p:spPr>
          <a:xfrm>
            <a:off x="8077200" y="2705100"/>
            <a:ext cx="2005227" cy="1066800"/>
          </a:xfrm>
          <a:prstGeom prst="cloudCallout">
            <a:avLst>
              <a:gd name="adj1" fmla="val 85992"/>
              <a:gd name="adj2" fmla="val 222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rgbClr val="FF0000"/>
                </a:solidFill>
                <a:latin typeface="Times New Roman" panose="02020603050405020304" pitchFamily="18" charset="0"/>
                <a:cs typeface="Times New Roman" panose="02020603050405020304" pitchFamily="18" charset="0"/>
              </a:rPr>
              <a:t>39.4%</a:t>
            </a:r>
            <a:endParaRPr lang="zh-TW"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Freeform 10"/>
          <p:cNvSpPr/>
          <p:nvPr/>
        </p:nvSpPr>
        <p:spPr>
          <a:xfrm rot="-10800000">
            <a:off x="16197213" y="922053"/>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文字方塊 18">
            <a:extLst>
              <a:ext uri="{FF2B5EF4-FFF2-40B4-BE49-F238E27FC236}">
                <a16:creationId xmlns:a16="http://schemas.microsoft.com/office/drawing/2014/main" id="{96036DB3-6132-8E17-F2B5-C2E5D41E1108}"/>
              </a:ext>
            </a:extLst>
          </p:cNvPr>
          <p:cNvSpPr txBox="1"/>
          <p:nvPr/>
        </p:nvSpPr>
        <p:spPr>
          <a:xfrm>
            <a:off x="152400" y="9974262"/>
            <a:ext cx="7058014"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14950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群組 6"/>
          <p:cNvGrpSpPr/>
          <p:nvPr/>
        </p:nvGrpSpPr>
        <p:grpSpPr>
          <a:xfrm>
            <a:off x="-56836" y="170951"/>
            <a:ext cx="18416056" cy="1634234"/>
            <a:chOff x="-128056" y="829661"/>
            <a:chExt cx="18416056" cy="1634234"/>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070177" y="829661"/>
              <a:ext cx="16019589" cy="1038746"/>
            </a:xfrm>
            <a:prstGeom prst="rect">
              <a:avLst/>
            </a:prstGeom>
          </p:spPr>
          <p:txBody>
            <a:bodyPr wrap="square" lIns="0" tIns="0" rIns="0" bIns="0" rtlCol="0" anchor="t">
              <a:spAutoFit/>
            </a:bodyPr>
            <a:lstStyle/>
            <a:p>
              <a:pPr marL="0" lvl="1">
                <a:lnSpc>
                  <a:spcPts val="8119"/>
                </a:lnSpc>
                <a:spcBef>
                  <a:spcPct val="0"/>
                </a:spcBef>
              </a:pPr>
              <a:r>
                <a:rPr lang="en-US" altLang="zh-TW" sz="45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Report on Final Accounts of the University Endowment Fund</a:t>
              </a:r>
            </a:p>
          </p:txBody>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6" name="表格 5">
            <a:extLst>
              <a:ext uri="{FF2B5EF4-FFF2-40B4-BE49-F238E27FC236}">
                <a16:creationId xmlns:a16="http://schemas.microsoft.com/office/drawing/2014/main" id="{BBE21467-6C3F-4B7F-99E9-6916625911A4}"/>
              </a:ext>
            </a:extLst>
          </p:cNvPr>
          <p:cNvGraphicFramePr>
            <a:graphicFrameLocks noGrp="1"/>
          </p:cNvGraphicFramePr>
          <p:nvPr/>
        </p:nvGraphicFramePr>
        <p:xfrm>
          <a:off x="1023382" y="1078157"/>
          <a:ext cx="16344000" cy="9123282"/>
        </p:xfrm>
        <a:graphic>
          <a:graphicData uri="http://schemas.openxmlformats.org/drawingml/2006/table">
            <a:tbl>
              <a:tblPr>
                <a:tableStyleId>{5C22544A-7EE6-4342-B048-85BDC9FD1C3A}</a:tableStyleId>
              </a:tblPr>
              <a:tblGrid>
                <a:gridCol w="6412208">
                  <a:extLst>
                    <a:ext uri="{9D8B030D-6E8A-4147-A177-3AD203B41FA5}">
                      <a16:colId xmlns:a16="http://schemas.microsoft.com/office/drawing/2014/main" val="1138545892"/>
                    </a:ext>
                  </a:extLst>
                </a:gridCol>
                <a:gridCol w="2155792">
                  <a:extLst>
                    <a:ext uri="{9D8B030D-6E8A-4147-A177-3AD203B41FA5}">
                      <a16:colId xmlns:a16="http://schemas.microsoft.com/office/drawing/2014/main" val="629343878"/>
                    </a:ext>
                  </a:extLst>
                </a:gridCol>
                <a:gridCol w="2592000">
                  <a:extLst>
                    <a:ext uri="{9D8B030D-6E8A-4147-A177-3AD203B41FA5}">
                      <a16:colId xmlns:a16="http://schemas.microsoft.com/office/drawing/2014/main" val="2601352340"/>
                    </a:ext>
                  </a:extLst>
                </a:gridCol>
                <a:gridCol w="2592000">
                  <a:extLst>
                    <a:ext uri="{9D8B030D-6E8A-4147-A177-3AD203B41FA5}">
                      <a16:colId xmlns:a16="http://schemas.microsoft.com/office/drawing/2014/main" val="3060315407"/>
                    </a:ext>
                  </a:extLst>
                </a:gridCol>
                <a:gridCol w="2592000">
                  <a:extLst>
                    <a:ext uri="{9D8B030D-6E8A-4147-A177-3AD203B41FA5}">
                      <a16:colId xmlns:a16="http://schemas.microsoft.com/office/drawing/2014/main" val="3691098804"/>
                    </a:ext>
                  </a:extLst>
                </a:gridCol>
              </a:tblGrid>
              <a:tr h="426957">
                <a:tc>
                  <a:txBody>
                    <a:bodyPr/>
                    <a:lstStyle/>
                    <a:p>
                      <a:pPr algn="ctr" fontAlgn="ctr"/>
                      <a:r>
                        <a:rPr lang="en-US" altLang="zh-TW" sz="2400" b="1" i="0" u="none" strike="noStrike"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Final</a:t>
                      </a:r>
                      <a:r>
                        <a:rPr lang="en-US" altLang="zh-TW" sz="2400" b="1" i="0" u="none" strike="noStrike" baseline="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Accounts</a:t>
                      </a:r>
                      <a:endParaRPr lang="zh-TW" altLang="en-US" sz="1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gridSpan="2">
                  <a:txBody>
                    <a:bodyPr/>
                    <a:lstStyle/>
                    <a:p>
                      <a:pPr algn="ctr" fontAlgn="ct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rgbClr val="0070C0"/>
                    </a:solidFill>
                  </a:tcPr>
                </a:tc>
                <a:tc hMerge="1">
                  <a:txBody>
                    <a:bodyPr/>
                    <a:lstStyle/>
                    <a:p>
                      <a:pPr algn="ctr" fontAlgn="ctr"/>
                      <a:endParaRPr lang="zh-TW" altLang="en-US" sz="24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rgbClr val="0070C0"/>
                    </a:solidFill>
                  </a:tcPr>
                </a:tc>
                <a:tc gridSpan="2">
                  <a:txBody>
                    <a:bodyPr/>
                    <a:lstStyle/>
                    <a:p>
                      <a:pPr algn="ctr" fontAlgn="ct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rgbClr val="C05B08"/>
                    </a:solidFill>
                  </a:tcPr>
                </a:tc>
                <a:tc hMerge="1">
                  <a:txBody>
                    <a:bodyPr/>
                    <a:lstStyle/>
                    <a:p>
                      <a:pPr algn="ctr" fontAlgn="ctr"/>
                      <a:endParaRPr lang="zh-TW" altLang="en-US" sz="24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rgbClr val="C05B08"/>
                    </a:solidFill>
                  </a:tcPr>
                </a:tc>
                <a:extLst>
                  <a:ext uri="{0D108BD9-81ED-4DB2-BD59-A6C34878D82A}">
                    <a16:rowId xmlns:a16="http://schemas.microsoft.com/office/drawing/2014/main" val="665783032"/>
                  </a:ext>
                </a:extLst>
              </a:tr>
              <a:tr h="426957">
                <a:tc>
                  <a:txBody>
                    <a:bodyPr/>
                    <a:lstStyle/>
                    <a:p>
                      <a:pPr marL="0" indent="0" algn="l" fontAlgn="ctr"/>
                      <a:r>
                        <a:rPr lang="zh-TW" altLang="en-US" sz="24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Total</a:t>
                      </a:r>
                      <a:r>
                        <a:rPr lang="en-US" altLang="zh-TW" sz="2400" b="1"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 Revenue</a:t>
                      </a:r>
                      <a:endParaRPr lang="zh-TW" altLang="en-US" sz="24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rgbClr val="FEFDD2"/>
                    </a:solidFill>
                  </a:tcPr>
                </a:tc>
                <a:tc gridSpan="2">
                  <a:txBody>
                    <a:bodyPr/>
                    <a:lstStyle/>
                    <a:p>
                      <a:pPr algn="r" fontAlgn="ctr"/>
                      <a:r>
                        <a:rPr lang="en-US" altLang="zh-TW" sz="28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5,091,436,243</a:t>
                      </a:r>
                      <a:endParaRPr lang="en-US" altLang="zh-TW" sz="28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rgbClr val="FEFDD2"/>
                    </a:solidFill>
                  </a:tcPr>
                </a:tc>
                <a:tc h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rgbClr val="FEFDD2"/>
                    </a:solidFill>
                  </a:tcPr>
                </a:tc>
                <a:tc gridSpan="2">
                  <a:txBody>
                    <a:bodyPr/>
                    <a:lstStyle/>
                    <a:p>
                      <a:pPr algn="r" fontAlgn="ctr"/>
                      <a:r>
                        <a:rPr lang="en-US" altLang="zh-TW" sz="28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1,259,104,273 </a:t>
                      </a:r>
                      <a:endParaRPr lang="en-US" altLang="zh-TW" sz="28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rgbClr val="FEFDD2"/>
                    </a:solidFill>
                  </a:tcPr>
                </a:tc>
                <a:tc h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rgbClr val="FEFDD2"/>
                    </a:solidFill>
                  </a:tcPr>
                </a:tc>
                <a:extLst>
                  <a:ext uri="{0D108BD9-81ED-4DB2-BD59-A6C34878D82A}">
                    <a16:rowId xmlns:a16="http://schemas.microsoft.com/office/drawing/2014/main" val="1102908231"/>
                  </a:ext>
                </a:extLst>
              </a:tr>
              <a:tr h="426957">
                <a:tc>
                  <a:txBody>
                    <a:bodyPr/>
                    <a:lstStyle/>
                    <a:p>
                      <a:pPr marL="360363" indent="0" algn="l" fontAlgn="ctr"/>
                      <a:r>
                        <a:rPr lang="en-US" altLang="zh-TW" sz="2400" b="1" i="0" u="none" strike="noStrike"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operational</a:t>
                      </a:r>
                      <a:r>
                        <a:rPr lang="en-US" altLang="zh-TW" sz="2400" b="1" i="0" u="none" strike="noStrike" baseline="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revenue</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gridSpan="2">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4,719,384,611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h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3">
                        <a:lumMod val="20000"/>
                        <a:lumOff val="80000"/>
                      </a:schemeClr>
                    </a:solidFill>
                  </a:tcPr>
                </a:tc>
                <a:tc gridSpan="2">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1,175,529,803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h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737907900"/>
                  </a:ext>
                </a:extLst>
              </a:tr>
              <a:tr h="426957">
                <a:tc>
                  <a:txBody>
                    <a:bodyPr/>
                    <a:lstStyle/>
                    <a:p>
                      <a:pPr marL="630238" marR="0" lvl="0" indent="0" algn="l" defTabSz="914400" rtl="0" eaLnBrk="1" fontAlgn="ctr" latinLnBrk="0" hangingPunct="1">
                        <a:lnSpc>
                          <a:spcPct val="100000"/>
                        </a:lnSpc>
                        <a:spcBef>
                          <a:spcPts val="0"/>
                        </a:spcBef>
                        <a:spcAft>
                          <a:spcPts val="0"/>
                        </a:spcAft>
                        <a:buClrTx/>
                        <a:buSzTx/>
                        <a:buFontTx/>
                        <a:buNone/>
                        <a:tabLst/>
                        <a:defRPr/>
                      </a:pP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instructional</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revenue– </a:t>
                      </a:r>
                      <a:b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tuitions and miscellaneous fees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595,993,136</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1">
                        <a:lumMod val="20000"/>
                        <a:lumOff val="80000"/>
                      </a:schemeClr>
                    </a:solidFill>
                  </a:tcPr>
                </a:tc>
                <a:tc row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2,560,060,802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297,575,090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6">
                        <a:lumMod val="20000"/>
                        <a:lumOff val="80000"/>
                      </a:schemeClr>
                    </a:solidFill>
                  </a:tcPr>
                </a:tc>
                <a:tc row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541,542,799</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4050377759"/>
                  </a:ext>
                </a:extLst>
              </a:tr>
              <a:tr h="426957">
                <a:tc>
                  <a:txBody>
                    <a:bodyPr/>
                    <a:lstStyle/>
                    <a:p>
                      <a:pPr marL="2057400"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industry-academia collaboration</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1,895,999,643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1">
                        <a:lumMod val="20000"/>
                        <a:lumOff val="80000"/>
                      </a:schemeClr>
                    </a:solidFill>
                  </a:tcPr>
                </a:tc>
                <a:tc v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2,560,060,802</a:t>
                      </a: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219,939,985</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6">
                        <a:lumMod val="20000"/>
                        <a:lumOff val="80000"/>
                      </a:schemeClr>
                    </a:solidFill>
                  </a:tcPr>
                </a:tc>
                <a:tc v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535,252,000</a:t>
                      </a: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2129636074"/>
                  </a:ext>
                </a:extLst>
              </a:tr>
              <a:tr h="426957">
                <a:tc>
                  <a:txBody>
                    <a:bodyPr/>
                    <a:lstStyle/>
                    <a:p>
                      <a:pPr marL="2057400" indent="0" algn="l" fontAlgn="ct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continuing education</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68,068,023</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1">
                        <a:lumMod val="20000"/>
                        <a:lumOff val="80000"/>
                      </a:schemeClr>
                    </a:solidFill>
                  </a:tcPr>
                </a:tc>
                <a:tc v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24,027,724</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6">
                        <a:lumMod val="20000"/>
                        <a:lumOff val="80000"/>
                      </a:schemeClr>
                    </a:solidFill>
                  </a:tcPr>
                </a:tc>
                <a:tc v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2018789282"/>
                  </a:ext>
                </a:extLst>
              </a:tr>
              <a:tr h="426957">
                <a:tc>
                  <a:txBody>
                    <a:bodyPr/>
                    <a:lstStyle/>
                    <a:p>
                      <a:pPr marL="630238" indent="0" algn="l" fontAlgn="ct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rental</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and royalty revenue </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gridSpan="2">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30,191,081</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1">
                        <a:lumMod val="20000"/>
                        <a:lumOff val="80000"/>
                      </a:schemeClr>
                    </a:solidFill>
                  </a:tcPr>
                </a:tc>
                <a:tc h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1">
                        <a:lumMod val="20000"/>
                        <a:lumOff val="80000"/>
                      </a:schemeClr>
                    </a:solidFill>
                  </a:tcPr>
                </a:tc>
                <a:tc gridSpan="2">
                  <a:txBody>
                    <a:bodyPr/>
                    <a:lstStyle/>
                    <a:p>
                      <a:pPr marL="0" algn="r" defTabSz="914400" rtl="0" eaLnBrk="1" fontAlgn="ctr" latinLnBrk="0" hangingPunct="1"/>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229,760</a:t>
                      </a:r>
                      <a:endParaRPr lang="zh-TW" altLang="en-US"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6">
                        <a:lumMod val="20000"/>
                        <a:lumOff val="80000"/>
                      </a:schemeClr>
                    </a:solidFill>
                  </a:tcPr>
                </a:tc>
                <a:tc h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619589966"/>
                  </a:ext>
                </a:extLst>
              </a:tr>
              <a:tr h="426957">
                <a:tc>
                  <a:txBody>
                    <a:bodyPr/>
                    <a:lstStyle/>
                    <a:p>
                      <a:pPr marL="630238" marR="0" lvl="0" indent="0" algn="l" defTabSz="914400" rtl="0" eaLnBrk="1" fontAlgn="ctr" latinLnBrk="0" hangingPunct="1">
                        <a:lnSpc>
                          <a:spcPct val="100000"/>
                        </a:lnSpc>
                        <a:spcBef>
                          <a:spcPts val="0"/>
                        </a:spcBef>
                        <a:spcAft>
                          <a:spcPts val="0"/>
                        </a:spcAft>
                        <a:buClrTx/>
                        <a:buSzTx/>
                        <a:buFontTx/>
                        <a:buNone/>
                        <a:tabLst/>
                        <a:defRPr/>
                      </a:pP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other operational revenue</a:t>
                      </a: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grants for university </a:t>
                      </a:r>
                    </a:p>
                    <a:p>
                      <a:pPr marL="630238" marR="0" lvl="0" indent="0" algn="l" defTabSz="914400" rtl="0" eaLnBrk="1" fontAlgn="ctr" latinLnBrk="0" hangingPunct="1">
                        <a:lnSpc>
                          <a:spcPct val="100000"/>
                        </a:lnSpc>
                        <a:spcBef>
                          <a:spcPts val="0"/>
                        </a:spcBef>
                        <a:spcAft>
                          <a:spcPts val="0"/>
                        </a:spcAft>
                        <a:buClrTx/>
                        <a:buSzTx/>
                        <a:buFontTx/>
                        <a:buNone/>
                        <a:tabLst/>
                        <a:defRPr/>
                      </a:pPr>
                      <a:r>
                        <a:rPr lang="en-US" altLang="zh-TW" sz="2400" b="1" u="none" strike="noStrike" baseline="0" dirty="0">
                          <a:effectLst/>
                          <a:latin typeface="Times New Roman" panose="02020603050405020304" pitchFamily="18" charset="0"/>
                          <a:ea typeface="微軟正黑體" panose="020B0604030504040204" pitchFamily="34" charset="-120"/>
                          <a:cs typeface="Times New Roman" panose="02020603050405020304" pitchFamily="18" charset="0"/>
                        </a:rPr>
                        <a:t>                           teaching and research</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a:txBody>
                    <a:bodyPr/>
                    <a:lstStyle/>
                    <a:p>
                      <a:pPr algn="r" fontAlgn="ctr"/>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1,218,475,000</a:t>
                      </a:r>
                    </a:p>
                  </a:txBody>
                  <a:tcPr marL="9525" marR="9525" marT="9525" marB="0" anchor="ctr">
                    <a:solidFill>
                      <a:schemeClr val="accent1">
                        <a:lumMod val="20000"/>
                        <a:lumOff val="80000"/>
                      </a:schemeClr>
                    </a:solidFill>
                  </a:tcPr>
                </a:tc>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2,129,132,728</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r" fontAlgn="ctr"/>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535,252,000</a:t>
                      </a:r>
                    </a:p>
                  </a:txBody>
                  <a:tcPr marL="9525" marR="9525" marT="9525" marB="0" anchor="ctr">
                    <a:solidFill>
                      <a:schemeClr val="accent6">
                        <a:lumMod val="20000"/>
                        <a:lumOff val="80000"/>
                      </a:schemeClr>
                    </a:solidFill>
                  </a:tcPr>
                </a:tc>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633,757,244</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22161639"/>
                  </a:ext>
                </a:extLst>
              </a:tr>
              <a:tr h="426957">
                <a:tc>
                  <a:txBody>
                    <a:bodyPr/>
                    <a:lstStyle/>
                    <a:p>
                      <a:pPr marL="2686050"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other subsidies and miscellaneous support</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a:txBody>
                    <a:bodyPr/>
                    <a:lstStyle/>
                    <a:p>
                      <a:pPr algn="r" fontAlgn="ctr"/>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910,657,728</a:t>
                      </a:r>
                    </a:p>
                  </a:txBody>
                  <a:tcPr marL="9525" marR="9525" marT="9525" marB="0" anchor="ctr">
                    <a:solidFill>
                      <a:schemeClr val="accent1">
                        <a:lumMod val="20000"/>
                        <a:lumOff val="80000"/>
                      </a:schemeClr>
                    </a:solidFill>
                  </a:tcPr>
                </a:tc>
                <a:tc v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2,129,132,728</a:t>
                      </a: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r" fontAlgn="ctr"/>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98,505,244</a:t>
                      </a:r>
                    </a:p>
                  </a:txBody>
                  <a:tcPr marL="9525" marR="9525" marT="9525" marB="0" anchor="ctr">
                    <a:solidFill>
                      <a:schemeClr val="accent6">
                        <a:lumMod val="20000"/>
                        <a:lumOff val="80000"/>
                      </a:schemeClr>
                    </a:solidFill>
                  </a:tcPr>
                </a:tc>
                <a:tc v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28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4,728,590</a:t>
                      </a: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754635371"/>
                  </a:ext>
                </a:extLst>
              </a:tr>
              <a:tr h="426957">
                <a:tc>
                  <a:txBody>
                    <a:bodyPr/>
                    <a:lstStyle/>
                    <a:p>
                      <a:pPr marL="360363" indent="0" algn="l" fontAlgn="ctr"/>
                      <a:r>
                        <a:rPr lang="en-US" altLang="zh-TW" sz="24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non-operational revenue</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gridSpan="2">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372,051,632</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h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r" fontAlgn="ctr"/>
                      <a:r>
                        <a:rPr lang="en-US" altLang="zh-TW" sz="2800" b="1" u="none" strike="noStrike" dirty="0">
                          <a:effectLst/>
                          <a:latin typeface="Times New Roman" panose="02020603050405020304" pitchFamily="18" charset="0"/>
                          <a:ea typeface="微軟正黑體" panose="020B0604030504040204" pitchFamily="34" charset="-120"/>
                          <a:cs typeface="Times New Roman" panose="02020603050405020304" pitchFamily="18" charset="0"/>
                        </a:rPr>
                        <a:t>83,574,470</a:t>
                      </a:r>
                      <a:endPar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r" fontAlgn="ctr"/>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83,574,470</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23363533"/>
                  </a:ext>
                </a:extLst>
              </a:tr>
              <a:tr h="426957">
                <a:tc>
                  <a:txBody>
                    <a:bodyPr/>
                    <a:lstStyle/>
                    <a:p>
                      <a:pPr marL="0" indent="0" algn="l" fontAlgn="ctr"/>
                      <a:r>
                        <a:rPr lang="zh-TW" altLang="en-US" sz="24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Total Costs and Expenses</a:t>
                      </a:r>
                      <a:r>
                        <a:rPr lang="en-US" altLang="zh-TW" sz="2400" b="1"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 in the Final Accounts</a:t>
                      </a:r>
                      <a:endParaRPr lang="zh-TW" altLang="en-US" sz="24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rgbClr val="FEFDD2"/>
                    </a:solidFill>
                  </a:tcPr>
                </a:tc>
                <a:tc gridSpan="2">
                  <a:txBody>
                    <a:bodyPr/>
                    <a:lstStyle/>
                    <a:p>
                      <a:pPr algn="r" fontAlgn="ctr"/>
                      <a:r>
                        <a:rPr lang="en-US" altLang="zh-TW" sz="28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5,306,191,274</a:t>
                      </a:r>
                      <a:endParaRPr lang="en-US" altLang="zh-TW" sz="28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rgbClr val="FEFDD2"/>
                    </a:solidFill>
                  </a:tcPr>
                </a:tc>
                <a:tc hMerge="1">
                  <a:txBody>
                    <a:bodyPr/>
                    <a:lstStyle/>
                    <a:p>
                      <a:pPr algn="r" fontAlgn="ct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rgbClr val="FEFDD2"/>
                    </a:solidFill>
                  </a:tcPr>
                </a:tc>
                <a:tc gridSpan="2">
                  <a:txBody>
                    <a:bodyPr/>
                    <a:lstStyle/>
                    <a:p>
                      <a:pPr algn="r" fontAlgn="ctr"/>
                      <a:r>
                        <a:rPr lang="zh-TW" altLang="en-US" sz="28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b="1"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1,357,038,710 </a:t>
                      </a:r>
                      <a:endParaRPr lang="en-US" altLang="zh-TW" sz="28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rgbClr val="FEFDD2"/>
                    </a:solidFill>
                  </a:tcPr>
                </a:tc>
                <a:tc hMerge="1">
                  <a:txBody>
                    <a:bodyPr/>
                    <a:lstStyle/>
                    <a:p>
                      <a:pPr algn="r" fontAlgn="ctr"/>
                      <a:endParaRPr lang="en-US" altLang="zh-TW" sz="2800" b="1"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rgbClr val="FEFDD2"/>
                    </a:solidFill>
                  </a:tcPr>
                </a:tc>
                <a:extLst>
                  <a:ext uri="{0D108BD9-81ED-4DB2-BD59-A6C34878D82A}">
                    <a16:rowId xmlns:a16="http://schemas.microsoft.com/office/drawing/2014/main" val="794790301"/>
                  </a:ext>
                </a:extLst>
              </a:tr>
              <a:tr h="426957">
                <a:tc>
                  <a:txBody>
                    <a:bodyPr/>
                    <a:lstStyle/>
                    <a:p>
                      <a:pPr marL="357188"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operational costs and expenses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gridSpan="2">
                  <a:txBody>
                    <a:bodyPr/>
                    <a:lstStyle/>
                    <a:p>
                      <a:pPr algn="r" fontAlgn="t"/>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5,163,432,877</a:t>
                      </a:r>
                    </a:p>
                  </a:txBody>
                  <a:tcPr marL="9525" marR="9525" marT="9525" marB="0">
                    <a:solidFill>
                      <a:schemeClr val="accent3">
                        <a:lumMod val="20000"/>
                        <a:lumOff val="80000"/>
                      </a:schemeClr>
                    </a:solidFill>
                  </a:tcPr>
                </a:tc>
                <a:tc hMerge="1">
                  <a:txBody>
                    <a:bodyPr/>
                    <a:lstStyle/>
                    <a:p>
                      <a:pPr algn="r" fontAlgn="t"/>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solidFill>
                      <a:schemeClr val="accent3">
                        <a:lumMod val="20000"/>
                        <a:lumOff val="80000"/>
                      </a:schemeClr>
                    </a:solidFill>
                  </a:tcPr>
                </a:tc>
                <a:tc gridSpan="2">
                  <a:txBody>
                    <a:bodyPr/>
                    <a:lstStyle/>
                    <a:p>
                      <a:pPr algn="r" fontAlgn="t"/>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1,328,146,989</a:t>
                      </a:r>
                    </a:p>
                  </a:txBody>
                  <a:tcPr marL="9525" marR="9525" marT="9525" marB="0">
                    <a:solidFill>
                      <a:schemeClr val="accent3">
                        <a:lumMod val="20000"/>
                        <a:lumOff val="80000"/>
                      </a:schemeClr>
                    </a:solidFill>
                  </a:tcPr>
                </a:tc>
                <a:tc hMerge="1">
                  <a:txBody>
                    <a:bodyPr/>
                    <a:lstStyle/>
                    <a:p>
                      <a:pPr algn="r" fontAlgn="t"/>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975358162"/>
                  </a:ext>
                </a:extLst>
              </a:tr>
              <a:tr h="426957">
                <a:tc>
                  <a:txBody>
                    <a:bodyPr/>
                    <a:lstStyle/>
                    <a:p>
                      <a:pPr marL="628650"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instructional costs</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gridSpan="2">
                  <a:txBody>
                    <a:bodyPr/>
                    <a:lstStyle/>
                    <a:p>
                      <a:pPr algn="r" fontAlgn="t"/>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4,481,907,895</a:t>
                      </a:r>
                    </a:p>
                  </a:txBody>
                  <a:tcPr marL="9525" marR="9525" marT="9525" marB="0">
                    <a:solidFill>
                      <a:schemeClr val="accent1">
                        <a:lumMod val="20000"/>
                        <a:lumOff val="80000"/>
                      </a:schemeClr>
                    </a:solidFill>
                  </a:tcPr>
                </a:tc>
                <a:tc hMerge="1">
                  <a:txBody>
                    <a:bodyPr/>
                    <a:lstStyle/>
                    <a:p>
                      <a:pPr algn="r" fontAlgn="t"/>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solidFill>
                      <a:schemeClr val="accent1">
                        <a:lumMod val="20000"/>
                        <a:lumOff val="80000"/>
                      </a:schemeClr>
                    </a:solidFill>
                  </a:tcPr>
                </a:tc>
                <a:tc gridSpan="2">
                  <a:txBody>
                    <a:bodyPr/>
                    <a:lstStyle/>
                    <a:p>
                      <a:pPr algn="r" fontAlgn="t"/>
                      <a:r>
                        <a:rPr lang="en-US" altLang="zh-TW" sz="28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1,132,277,028</a:t>
                      </a:r>
                    </a:p>
                  </a:txBody>
                  <a:tcPr marL="9525" marR="9525" marT="9525" marB="0">
                    <a:solidFill>
                      <a:schemeClr val="accent6">
                        <a:lumMod val="20000"/>
                        <a:lumOff val="80000"/>
                      </a:schemeClr>
                    </a:solidFill>
                  </a:tcPr>
                </a:tc>
                <a:tc hMerge="1">
                  <a:txBody>
                    <a:bodyPr/>
                    <a:lstStyle/>
                    <a:p>
                      <a:pPr algn="r" fontAlgn="t"/>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solidFill>
                      <a:schemeClr val="accent6">
                        <a:lumMod val="20000"/>
                        <a:lumOff val="80000"/>
                      </a:schemeClr>
                    </a:solidFill>
                  </a:tcPr>
                </a:tc>
                <a:extLst>
                  <a:ext uri="{0D108BD9-81ED-4DB2-BD59-A6C34878D82A}">
                    <a16:rowId xmlns:a16="http://schemas.microsoft.com/office/drawing/2014/main" val="3746006134"/>
                  </a:ext>
                </a:extLst>
              </a:tr>
              <a:tr h="426957">
                <a:tc>
                  <a:txBody>
                    <a:bodyPr/>
                    <a:lstStyle/>
                    <a:p>
                      <a:pPr marL="628650"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other operational costs</a:t>
                      </a:r>
                    </a:p>
                  </a:txBody>
                  <a:tcPr marL="9525" marR="9525" marT="9525" marB="0" anchor="ctr"/>
                </a:tc>
                <a:tc gridSpan="2">
                  <a:txBody>
                    <a:bodyPr/>
                    <a:lstStyle/>
                    <a:p>
                      <a:pPr algn="r" fontAlgn="ctr"/>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404,252,432</a:t>
                      </a:r>
                    </a:p>
                  </a:txBody>
                  <a:tcPr marL="9525" marR="9525" marT="9525" marB="0" anchor="ctr">
                    <a:solidFill>
                      <a:schemeClr val="accent1">
                        <a:lumMod val="20000"/>
                        <a:lumOff val="80000"/>
                      </a:schemeClr>
                    </a:solidFill>
                  </a:tcPr>
                </a:tc>
                <a:tc hMerge="1">
                  <a:txBody>
                    <a:bodyPr/>
                    <a:lstStyle/>
                    <a:p>
                      <a:pPr algn="r" fontAlgn="ctr"/>
                      <a:endParaRPr lang="en-US" altLang="zh-TW" sz="2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1">
                        <a:lumMod val="20000"/>
                        <a:lumOff val="80000"/>
                      </a:schemeClr>
                    </a:solidFill>
                  </a:tcPr>
                </a:tc>
                <a:tc gridSpan="2">
                  <a:txBody>
                    <a:bodyPr/>
                    <a:lstStyle/>
                    <a:p>
                      <a:pPr algn="r" fontAlgn="ctr"/>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29,248,030</a:t>
                      </a:r>
                    </a:p>
                  </a:txBody>
                  <a:tcPr marL="9525" marR="9525" marT="9525" marB="0" anchor="ctr">
                    <a:solidFill>
                      <a:schemeClr val="accent6">
                        <a:lumMod val="20000"/>
                        <a:lumOff val="80000"/>
                      </a:schemeClr>
                    </a:solidFill>
                  </a:tcPr>
                </a:tc>
                <a:tc hMerge="1">
                  <a:txBody>
                    <a:bodyPr/>
                    <a:lstStyle/>
                    <a:p>
                      <a:pPr algn="r" fontAlgn="ctr"/>
                      <a:endParaRPr lang="en-US" altLang="zh-TW" sz="2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4178301461"/>
                  </a:ext>
                </a:extLst>
              </a:tr>
              <a:tr h="426957">
                <a:tc>
                  <a:txBody>
                    <a:bodyPr/>
                    <a:lstStyle/>
                    <a:p>
                      <a:pPr marL="628650"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management</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and general expenses</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tc>
                <a:tc gridSpan="2">
                  <a:txBody>
                    <a:bodyPr/>
                    <a:lstStyle/>
                    <a:p>
                      <a:pPr algn="r" fontAlgn="ctr"/>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253,059,307</a:t>
                      </a:r>
                    </a:p>
                  </a:txBody>
                  <a:tcPr marL="9525" marR="9525" marT="9525" marB="0" anchor="ctr">
                    <a:solidFill>
                      <a:schemeClr val="accent1">
                        <a:lumMod val="20000"/>
                        <a:lumOff val="80000"/>
                      </a:schemeClr>
                    </a:solidFill>
                  </a:tcPr>
                </a:tc>
                <a:tc hMerge="1">
                  <a:txBody>
                    <a:bodyPr/>
                    <a:lstStyle/>
                    <a:p>
                      <a:pPr algn="r" fontAlgn="ctr"/>
                      <a:endParaRPr lang="en-US" altLang="zh-TW" sz="2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1">
                        <a:lumMod val="20000"/>
                        <a:lumOff val="80000"/>
                      </a:schemeClr>
                    </a:solidFill>
                  </a:tcPr>
                </a:tc>
                <a:tc gridSpan="2">
                  <a:txBody>
                    <a:bodyPr/>
                    <a:lstStyle/>
                    <a:p>
                      <a:pPr algn="r" fontAlgn="ctr"/>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162,922,234</a:t>
                      </a:r>
                    </a:p>
                  </a:txBody>
                  <a:tcPr marL="9525" marR="9525" marT="9525" marB="0" anchor="ctr">
                    <a:solidFill>
                      <a:schemeClr val="accent6">
                        <a:lumMod val="20000"/>
                        <a:lumOff val="80000"/>
                      </a:schemeClr>
                    </a:solidFill>
                  </a:tcPr>
                </a:tc>
                <a:tc hMerge="1">
                  <a:txBody>
                    <a:bodyPr/>
                    <a:lstStyle/>
                    <a:p>
                      <a:pPr algn="r" fontAlgn="ctr"/>
                      <a:endParaRPr lang="en-US" altLang="zh-TW" sz="2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364686925"/>
                  </a:ext>
                </a:extLst>
              </a:tr>
              <a:tr h="426957">
                <a:tc>
                  <a:txBody>
                    <a:bodyPr/>
                    <a:lstStyle/>
                    <a:p>
                      <a:pPr marL="628650"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other operational expenses</a:t>
                      </a:r>
                    </a:p>
                  </a:txBody>
                  <a:tcPr marL="9525" marR="9525" marT="9525" marB="0" anchor="ctr"/>
                </a:tc>
                <a:tc gridSpan="2">
                  <a:txBody>
                    <a:bodyPr/>
                    <a:lstStyle/>
                    <a:p>
                      <a:pPr algn="r" fontAlgn="ctr"/>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24,213,243</a:t>
                      </a:r>
                    </a:p>
                  </a:txBody>
                  <a:tcPr marL="9525" marR="9525" marT="9525" marB="0" anchor="ctr">
                    <a:solidFill>
                      <a:schemeClr val="accent1">
                        <a:lumMod val="20000"/>
                        <a:lumOff val="80000"/>
                      </a:schemeClr>
                    </a:solidFill>
                  </a:tcPr>
                </a:tc>
                <a:tc hMerge="1">
                  <a:txBody>
                    <a:bodyPr/>
                    <a:lstStyle/>
                    <a:p>
                      <a:pPr algn="r" fontAlgn="ctr"/>
                      <a:endParaRPr lang="en-US" altLang="zh-TW" sz="2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1">
                        <a:lumMod val="20000"/>
                        <a:lumOff val="80000"/>
                      </a:schemeClr>
                    </a:solidFill>
                  </a:tcPr>
                </a:tc>
                <a:tc gridSpan="2">
                  <a:txBody>
                    <a:bodyPr/>
                    <a:lstStyle/>
                    <a:p>
                      <a:pPr algn="r" fontAlgn="ctr"/>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3,699,697</a:t>
                      </a:r>
                    </a:p>
                  </a:txBody>
                  <a:tcPr marL="9525" marR="9525" marT="9525" marB="0" anchor="ctr">
                    <a:solidFill>
                      <a:schemeClr val="accent6">
                        <a:lumMod val="20000"/>
                        <a:lumOff val="80000"/>
                      </a:schemeClr>
                    </a:solidFill>
                  </a:tcPr>
                </a:tc>
                <a:tc hMerge="1">
                  <a:txBody>
                    <a:bodyPr/>
                    <a:lstStyle/>
                    <a:p>
                      <a:pPr algn="r" fontAlgn="ctr"/>
                      <a:endParaRPr lang="en-US" altLang="zh-TW" sz="2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832329334"/>
                  </a:ext>
                </a:extLst>
              </a:tr>
              <a:tr h="426957">
                <a:tc>
                  <a:txBody>
                    <a:bodyPr/>
                    <a:lstStyle/>
                    <a:p>
                      <a:pPr marL="357188" indent="0" algn="l" fontAlgn="ct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non-operational expenses</a:t>
                      </a:r>
                    </a:p>
                  </a:txBody>
                  <a:tcPr marL="9525" marR="9525" marT="9525" marB="0" anchor="ctr">
                    <a:solidFill>
                      <a:schemeClr val="accent3">
                        <a:lumMod val="20000"/>
                        <a:lumOff val="80000"/>
                      </a:schemeClr>
                    </a:solidFill>
                  </a:tcPr>
                </a:tc>
                <a:tc gridSpan="2">
                  <a:txBody>
                    <a:bodyPr/>
                    <a:lstStyle/>
                    <a:p>
                      <a:pPr algn="r" fontAlgn="ctr"/>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142,758,397</a:t>
                      </a:r>
                    </a:p>
                  </a:txBody>
                  <a:tcPr marL="9525" marR="9525" marT="9525" marB="0" anchor="ctr">
                    <a:solidFill>
                      <a:schemeClr val="accent3">
                        <a:lumMod val="20000"/>
                        <a:lumOff val="80000"/>
                      </a:schemeClr>
                    </a:solidFill>
                  </a:tcPr>
                </a:tc>
                <a:tc hMerge="1">
                  <a:txBody>
                    <a:bodyPr/>
                    <a:lstStyle/>
                    <a:p>
                      <a:pPr algn="r" fontAlgn="ctr"/>
                      <a:endParaRPr lang="en-US" altLang="zh-TW" sz="2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r" fontAlgn="ctr"/>
                      <a:endPar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r" fontAlgn="ctr"/>
                      <a:r>
                        <a:rPr lang="en-US" altLang="zh-TW" sz="2800" b="1" u="none" strike="noStrike"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28,891,721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4110588110"/>
                  </a:ext>
                </a:extLst>
              </a:tr>
              <a:tr h="426957">
                <a:tc>
                  <a:txBody>
                    <a:bodyPr/>
                    <a:lstStyle/>
                    <a:p>
                      <a:pPr marL="85725" indent="0" algn="l" fontAlgn="ctr"/>
                      <a:r>
                        <a:rPr lang="en-US" altLang="zh-TW" sz="24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Surplus</a:t>
                      </a:r>
                      <a:r>
                        <a:rPr lang="en-US" altLang="zh-TW" sz="2400" b="1" i="0" u="none" strike="noStrike" baseline="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 (Deficit)</a:t>
                      </a:r>
                      <a:endParaRPr lang="en-US" altLang="zh-TW" sz="2400" b="1" i="0" u="none" strike="no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gridSpan="2">
                  <a:txBody>
                    <a:bodyPr/>
                    <a:lstStyle/>
                    <a:p>
                      <a:pPr algn="r" fontAlgn="ctr"/>
                      <a:r>
                        <a:rPr lang="en-US" altLang="zh-TW" sz="2800" b="1" u="none" strike="noStrike" kern="12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-214,755,031</a:t>
                      </a:r>
                    </a:p>
                  </a:txBody>
                  <a:tcPr marL="9525" marR="9525" marT="9525" marB="0" anchor="ctr">
                    <a:solidFill>
                      <a:schemeClr val="accent3">
                        <a:lumMod val="20000"/>
                        <a:lumOff val="80000"/>
                      </a:schemeClr>
                    </a:solidFill>
                  </a:tcPr>
                </a:tc>
                <a:tc hMerge="1">
                  <a:txBody>
                    <a:bodyPr/>
                    <a:lstStyle/>
                    <a:p>
                      <a:endParaRPr lang="zh-TW" altLang="en-US"/>
                    </a:p>
                  </a:txBody>
                  <a:tcPr/>
                </a:tc>
                <a:tc>
                  <a:txBody>
                    <a:bodyPr/>
                    <a:lstStyle/>
                    <a:p>
                      <a:pPr algn="r" fontAlgn="ctr"/>
                      <a:endParaRPr lang="en-US" altLang="zh-TW" sz="2800" b="1" u="none" strike="noStrike" kern="12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r" fontAlgn="ctr"/>
                      <a:r>
                        <a:rPr lang="en-US" altLang="zh-TW" sz="2800" b="1" u="none" strike="noStrike" kern="12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-97,934,437</a:t>
                      </a:r>
                    </a:p>
                  </a:txBody>
                  <a:tcPr marL="9525" marR="9525" marT="9525" marB="0" anchor="ctr">
                    <a:solidFill>
                      <a:schemeClr val="accent3">
                        <a:lumMod val="20000"/>
                        <a:lumOff val="80000"/>
                      </a:schemeClr>
                    </a:solidFill>
                  </a:tcPr>
                </a:tc>
                <a:extLst>
                  <a:ext uri="{0D108BD9-81ED-4DB2-BD59-A6C34878D82A}">
                    <a16:rowId xmlns:a16="http://schemas.microsoft.com/office/drawing/2014/main" val="3095807599"/>
                  </a:ext>
                </a:extLst>
              </a:tr>
            </a:tbl>
          </a:graphicData>
        </a:graphic>
      </p:graphicFrame>
      <p:sp>
        <p:nvSpPr>
          <p:cNvPr id="12" name="投影片編號版面配置區 11">
            <a:extLst>
              <a:ext uri="{FF2B5EF4-FFF2-40B4-BE49-F238E27FC236}">
                <a16:creationId xmlns:a16="http://schemas.microsoft.com/office/drawing/2014/main" id="{61E076B2-2A3B-45EE-9320-8CE166ED617B}"/>
              </a:ext>
            </a:extLst>
          </p:cNvPr>
          <p:cNvSpPr>
            <a:spLocks noGrp="1"/>
          </p:cNvSpPr>
          <p:nvPr>
            <p:ph type="sldNum" sz="quarter" idx="12"/>
          </p:nvPr>
        </p:nvSpPr>
        <p:spPr/>
        <p:txBody>
          <a:bodyPr/>
          <a:lstStyle/>
          <a:p>
            <a:fld id="{B6F15528-21DE-4FAA-801E-634DDDAF4B2B}" type="slidenum">
              <a:rPr lang="en-US" smtClean="0"/>
              <a:pPr/>
              <a:t>19</a:t>
            </a:fld>
            <a:endParaRPr lang="en-US" dirty="0"/>
          </a:p>
        </p:txBody>
      </p:sp>
      <p:sp>
        <p:nvSpPr>
          <p:cNvPr id="17" name="矩形 16"/>
          <p:cNvSpPr/>
          <p:nvPr/>
        </p:nvSpPr>
        <p:spPr>
          <a:xfrm>
            <a:off x="17341224" y="298233"/>
            <a:ext cx="1058654" cy="1477328"/>
          </a:xfrm>
          <a:prstGeom prst="rect">
            <a:avLst/>
          </a:prstGeom>
        </p:spPr>
        <p:txBody>
          <a:bodyPr wrap="square">
            <a:spAutoFit/>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Statistics of 2022, with TWD as the unit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6036DB3-6132-8E17-F2B5-C2E5D41E1108}"/>
              </a:ext>
            </a:extLst>
          </p:cNvPr>
          <p:cNvSpPr txBox="1"/>
          <p:nvPr/>
        </p:nvSpPr>
        <p:spPr>
          <a:xfrm>
            <a:off x="42118" y="8402499"/>
            <a:ext cx="967616" cy="1754326"/>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45945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69031" y="2855970"/>
            <a:ext cx="13076867" cy="4213526"/>
          </a:xfrm>
          <a:prstGeom prst="rect">
            <a:avLst/>
          </a:prstGeom>
        </p:spPr>
        <p:txBody>
          <a:bodyPr wrap="square" lIns="0" tIns="0" rIns="0" bIns="0" rtlCol="0" anchor="t">
            <a:spAutoFit/>
          </a:bodyPr>
          <a:lstStyle/>
          <a:p>
            <a:pPr marL="1109979" lvl="1" indent="-742950">
              <a:lnSpc>
                <a:spcPts val="6731"/>
              </a:lnSpc>
              <a:buFont typeface="+mj-lt"/>
              <a:buAutoNum type="arabicPeriod"/>
            </a:pPr>
            <a:r>
              <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Background of the Merger</a:t>
            </a:r>
          </a:p>
          <a:p>
            <a:pPr marL="1109979" lvl="1" indent="-742950">
              <a:lnSpc>
                <a:spcPts val="6731"/>
              </a:lnSpc>
              <a:buFont typeface="+mj-lt"/>
              <a:buAutoNum type="arabicPeriod"/>
            </a:pPr>
            <a:r>
              <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Analysis on University Affairs of Both </a:t>
            </a:r>
          </a:p>
          <a:p>
            <a:pPr marL="1109979" lvl="1" indent="-742950">
              <a:lnSpc>
                <a:spcPts val="6731"/>
              </a:lnSpc>
              <a:buFont typeface="+mj-lt"/>
              <a:buAutoNum type="arabicPeriod"/>
            </a:pPr>
            <a:r>
              <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Reasons for the Merger</a:t>
            </a:r>
          </a:p>
          <a:p>
            <a:pPr marL="1109979" lvl="1" indent="-742950">
              <a:lnSpc>
                <a:spcPts val="6731"/>
              </a:lnSpc>
              <a:buFont typeface="+mj-lt"/>
              <a:buAutoNum type="arabicPeriod"/>
            </a:pPr>
            <a:r>
              <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Estimated Timeline and Future Plans</a:t>
            </a:r>
          </a:p>
          <a:p>
            <a:pPr marL="1109979" lvl="1" indent="-742950">
              <a:lnSpc>
                <a:spcPts val="6731"/>
              </a:lnSpc>
              <a:buFont typeface="+mj-lt"/>
              <a:buAutoNum type="arabicPeriod"/>
            </a:pPr>
            <a:r>
              <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Issues Related to the Merger</a:t>
            </a:r>
          </a:p>
        </p:txBody>
      </p:sp>
      <p:grpSp>
        <p:nvGrpSpPr>
          <p:cNvPr id="3" name="Group 3"/>
          <p:cNvGrpSpPr/>
          <p:nvPr/>
        </p:nvGrpSpPr>
        <p:grpSpPr>
          <a:xfrm>
            <a:off x="-128056" y="0"/>
            <a:ext cx="4787136" cy="10287000"/>
            <a:chOff x="0" y="0"/>
            <a:chExt cx="1260809" cy="2709333"/>
          </a:xfrm>
        </p:grpSpPr>
        <p:sp>
          <p:nvSpPr>
            <p:cNvPr id="4" name="Freeform 4"/>
            <p:cNvSpPr/>
            <p:nvPr/>
          </p:nvSpPr>
          <p:spPr>
            <a:xfrm>
              <a:off x="0" y="0"/>
              <a:ext cx="1260809" cy="2709333"/>
            </a:xfrm>
            <a:custGeom>
              <a:avLst/>
              <a:gdLst/>
              <a:ahLst/>
              <a:cxnLst/>
              <a:rect l="l" t="t" r="r" b="b"/>
              <a:pathLst>
                <a:path w="1260809" h="2709333">
                  <a:moveTo>
                    <a:pt x="0" y="0"/>
                  </a:moveTo>
                  <a:lnTo>
                    <a:pt x="1260809" y="0"/>
                  </a:lnTo>
                  <a:lnTo>
                    <a:pt x="1260809" y="2709333"/>
                  </a:lnTo>
                  <a:lnTo>
                    <a:pt x="0" y="2709333"/>
                  </a:lnTo>
                  <a:close/>
                </a:path>
              </a:pathLst>
            </a:custGeom>
            <a:solidFill>
              <a:srgbClr val="FFEC9F"/>
            </a:solidFill>
          </p:spPr>
          <p:txBody>
            <a:bodyPr/>
            <a:lstStyle/>
            <a:p>
              <a:endParaRPr lang="zh-TW" altLang="en-US" dirty="0"/>
            </a:p>
          </p:txBody>
        </p:sp>
        <p:sp>
          <p:nvSpPr>
            <p:cNvPr id="5" name="TextBox 5"/>
            <p:cNvSpPr txBox="1"/>
            <p:nvPr/>
          </p:nvSpPr>
          <p:spPr>
            <a:xfrm>
              <a:off x="0" y="-57150"/>
              <a:ext cx="1260809" cy="2766483"/>
            </a:xfrm>
            <a:prstGeom prst="rect">
              <a:avLst/>
            </a:prstGeom>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flipH="1">
            <a:off x="4080687" y="533119"/>
            <a:ext cx="1156786" cy="9220761"/>
          </a:xfrm>
          <a:custGeom>
            <a:avLst/>
            <a:gdLst/>
            <a:ahLst/>
            <a:cxnLst/>
            <a:rect l="l" t="t" r="r" b="b"/>
            <a:pathLst>
              <a:path w="1156786" h="9220761">
                <a:moveTo>
                  <a:pt x="1156786" y="0"/>
                </a:moveTo>
                <a:lnTo>
                  <a:pt x="0" y="0"/>
                </a:lnTo>
                <a:lnTo>
                  <a:pt x="0" y="9220762"/>
                </a:lnTo>
                <a:lnTo>
                  <a:pt x="1156786" y="9220762"/>
                </a:lnTo>
                <a:lnTo>
                  <a:pt x="1156786"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1"/>
          <p:cNvGrpSpPr/>
          <p:nvPr/>
        </p:nvGrpSpPr>
        <p:grpSpPr>
          <a:xfrm>
            <a:off x="17259300" y="0"/>
            <a:ext cx="1028700" cy="533119"/>
            <a:chOff x="0" y="0"/>
            <a:chExt cx="270933" cy="140410"/>
          </a:xfrm>
          <a:solidFill>
            <a:srgbClr val="EFB819"/>
          </a:solidFill>
        </p:grpSpPr>
        <p:sp>
          <p:nvSpPr>
            <p:cNvPr id="12" name="Freeform 12"/>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13" name="TextBox 13"/>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14" name="Group 14"/>
          <p:cNvGrpSpPr/>
          <p:nvPr/>
        </p:nvGrpSpPr>
        <p:grpSpPr>
          <a:xfrm>
            <a:off x="17259300" y="533119"/>
            <a:ext cx="1028700" cy="533119"/>
            <a:chOff x="0" y="0"/>
            <a:chExt cx="270933" cy="140410"/>
          </a:xfrm>
        </p:grpSpPr>
        <p:sp>
          <p:nvSpPr>
            <p:cNvPr id="15" name="Freeform 15"/>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solidFill>
              <a:srgbClr val="A7A9AC"/>
            </a:solidFill>
          </p:spPr>
        </p:sp>
        <p:sp>
          <p:nvSpPr>
            <p:cNvPr id="16" name="TextBox 16"/>
            <p:cNvSpPr txBox="1"/>
            <p:nvPr/>
          </p:nvSpPr>
          <p:spPr>
            <a:xfrm>
              <a:off x="0" y="-57150"/>
              <a:ext cx="270933" cy="197560"/>
            </a:xfrm>
            <a:prstGeom prst="rect">
              <a:avLst/>
            </a:prstGeom>
          </p:spPr>
          <p:txBody>
            <a:bodyPr lIns="50800" tIns="50800" rIns="50800" bIns="50800" rtlCol="0" anchor="ctr"/>
            <a:lstStyle/>
            <a:p>
              <a:pPr algn="ctr">
                <a:lnSpc>
                  <a:spcPts val="2659"/>
                </a:lnSpc>
              </a:pPr>
              <a:endParaRPr dirty="0"/>
            </a:p>
          </p:txBody>
        </p:sp>
      </p:grpSp>
      <p:sp>
        <p:nvSpPr>
          <p:cNvPr id="17" name="Freeform 17"/>
          <p:cNvSpPr/>
          <p:nvPr/>
        </p:nvSpPr>
        <p:spPr>
          <a:xfrm rot="-10800000">
            <a:off x="7495529" y="9070066"/>
            <a:ext cx="1482099" cy="376469"/>
          </a:xfrm>
          <a:custGeom>
            <a:avLst/>
            <a:gdLst/>
            <a:ahLst/>
            <a:cxnLst/>
            <a:rect l="l" t="t" r="r" b="b"/>
            <a:pathLst>
              <a:path w="1482099" h="376469">
                <a:moveTo>
                  <a:pt x="0" y="0"/>
                </a:moveTo>
                <a:lnTo>
                  <a:pt x="1482099" y="0"/>
                </a:lnTo>
                <a:lnTo>
                  <a:pt x="1482099" y="376468"/>
                </a:lnTo>
                <a:lnTo>
                  <a:pt x="0" y="376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圖片 17">
            <a:extLst>
              <a:ext uri="{FF2B5EF4-FFF2-40B4-BE49-F238E27FC236}">
                <a16:creationId xmlns:a16="http://schemas.microsoft.com/office/drawing/2014/main" id="{E03C2557-4BB2-4D66-9FDC-7027FB0C28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402" y="1485900"/>
            <a:ext cx="1996219" cy="1370070"/>
          </a:xfrm>
          <a:prstGeom prst="rect">
            <a:avLst/>
          </a:prstGeom>
        </p:spPr>
      </p:pic>
      <p:pic>
        <p:nvPicPr>
          <p:cNvPr id="20" name="圖片 19">
            <a:extLst>
              <a:ext uri="{FF2B5EF4-FFF2-40B4-BE49-F238E27FC236}">
                <a16:creationId xmlns:a16="http://schemas.microsoft.com/office/drawing/2014/main" id="{2E19593F-8EF3-4B54-A0AE-1A4A46D1A4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886" y="7112586"/>
            <a:ext cx="1988494" cy="1988494"/>
          </a:xfrm>
          <a:prstGeom prst="rect">
            <a:avLst/>
          </a:prstGeom>
        </p:spPr>
      </p:pic>
      <p:grpSp>
        <p:nvGrpSpPr>
          <p:cNvPr id="21" name="Group 6">
            <a:extLst>
              <a:ext uri="{FF2B5EF4-FFF2-40B4-BE49-F238E27FC236}">
                <a16:creationId xmlns:a16="http://schemas.microsoft.com/office/drawing/2014/main" id="{068B7B5F-C1DB-479F-966B-14675CA9EDC2}"/>
              </a:ext>
            </a:extLst>
          </p:cNvPr>
          <p:cNvGrpSpPr/>
          <p:nvPr/>
        </p:nvGrpSpPr>
        <p:grpSpPr>
          <a:xfrm>
            <a:off x="17259300" y="9258300"/>
            <a:ext cx="1028700" cy="1037204"/>
            <a:chOff x="0" y="0"/>
            <a:chExt cx="270933" cy="273173"/>
          </a:xfrm>
          <a:solidFill>
            <a:srgbClr val="00A0E9"/>
          </a:solidFill>
        </p:grpSpPr>
        <p:sp>
          <p:nvSpPr>
            <p:cNvPr id="22" name="Freeform 7">
              <a:extLst>
                <a:ext uri="{FF2B5EF4-FFF2-40B4-BE49-F238E27FC236}">
                  <a16:creationId xmlns:a16="http://schemas.microsoft.com/office/drawing/2014/main" id="{044DD6F9-AFEB-4D6B-A7C4-F81963ECAE86}"/>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3" name="TextBox 8">
              <a:extLst>
                <a:ext uri="{FF2B5EF4-FFF2-40B4-BE49-F238E27FC236}">
                  <a16:creationId xmlns:a16="http://schemas.microsoft.com/office/drawing/2014/main" id="{1ADCC4F0-675A-4708-A3B8-9F46B3F1B52C}"/>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4" name="Group 9">
            <a:extLst>
              <a:ext uri="{FF2B5EF4-FFF2-40B4-BE49-F238E27FC236}">
                <a16:creationId xmlns:a16="http://schemas.microsoft.com/office/drawing/2014/main" id="{3E4D03F7-2FBF-46C8-A792-843A359B89E3}"/>
              </a:ext>
            </a:extLst>
          </p:cNvPr>
          <p:cNvGrpSpPr/>
          <p:nvPr/>
        </p:nvGrpSpPr>
        <p:grpSpPr>
          <a:xfrm>
            <a:off x="17259300" y="9258300"/>
            <a:ext cx="1028700" cy="533119"/>
            <a:chOff x="0" y="0"/>
            <a:chExt cx="270933" cy="140410"/>
          </a:xfrm>
          <a:solidFill>
            <a:srgbClr val="009B45"/>
          </a:solidFill>
        </p:grpSpPr>
        <p:sp>
          <p:nvSpPr>
            <p:cNvPr id="25" name="Freeform 10">
              <a:extLst>
                <a:ext uri="{FF2B5EF4-FFF2-40B4-BE49-F238E27FC236}">
                  <a16:creationId xmlns:a16="http://schemas.microsoft.com/office/drawing/2014/main" id="{AE8E4936-67E3-472A-A58F-E41A44AE88B4}"/>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6" name="TextBox 11">
              <a:extLst>
                <a:ext uri="{FF2B5EF4-FFF2-40B4-BE49-F238E27FC236}">
                  <a16:creationId xmlns:a16="http://schemas.microsoft.com/office/drawing/2014/main" id="{78EFC953-0735-4FA9-AD25-4080EE68E3AB}"/>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sp>
        <p:nvSpPr>
          <p:cNvPr id="27" name="投影片編號版面配置區 26">
            <a:extLst>
              <a:ext uri="{FF2B5EF4-FFF2-40B4-BE49-F238E27FC236}">
                <a16:creationId xmlns:a16="http://schemas.microsoft.com/office/drawing/2014/main" id="{F27656D0-08A6-4150-B040-DFEA83B7B136}"/>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28" name="TextBox 6"/>
          <p:cNvSpPr txBox="1"/>
          <p:nvPr/>
        </p:nvSpPr>
        <p:spPr>
          <a:xfrm>
            <a:off x="666167" y="4617140"/>
            <a:ext cx="3027239" cy="1052720"/>
          </a:xfrm>
          <a:prstGeom prst="rect">
            <a:avLst/>
          </a:prstGeom>
        </p:spPr>
        <p:txBody>
          <a:bodyPr vert="horz" lIns="0" tIns="0" rIns="0" bIns="0" rtlCol="0" anchor="t">
            <a:spAutoFit/>
          </a:bodyPr>
          <a:lstStyle/>
          <a:p>
            <a:pPr algn="ctr">
              <a:lnSpc>
                <a:spcPts val="8119"/>
              </a:lnSpc>
              <a:spcBef>
                <a:spcPct val="0"/>
              </a:spcBef>
            </a:pPr>
            <a:r>
              <a:rPr lang="en-US" altLang="zh-TW"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Agenda</a:t>
            </a:r>
            <a:endParaRPr lang="en-US"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Tree>
    <p:extLst>
      <p:ext uri="{BB962C8B-B14F-4D97-AF65-F5344CB8AC3E}">
        <p14:creationId xmlns:p14="http://schemas.microsoft.com/office/powerpoint/2010/main" val="227751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8056" y="0"/>
            <a:ext cx="4787136" cy="10287000"/>
            <a:chOff x="0" y="0"/>
            <a:chExt cx="1260809" cy="2709333"/>
          </a:xfrm>
          <a:solidFill>
            <a:srgbClr val="FFEC9F"/>
          </a:solidFill>
        </p:grpSpPr>
        <p:sp>
          <p:nvSpPr>
            <p:cNvPr id="4" name="Freeform 4"/>
            <p:cNvSpPr/>
            <p:nvPr/>
          </p:nvSpPr>
          <p:spPr>
            <a:xfrm>
              <a:off x="0" y="0"/>
              <a:ext cx="1260809" cy="2709333"/>
            </a:xfrm>
            <a:custGeom>
              <a:avLst/>
              <a:gdLst/>
              <a:ahLst/>
              <a:cxnLst/>
              <a:rect l="l" t="t" r="r" b="b"/>
              <a:pathLst>
                <a:path w="1260809" h="2709333">
                  <a:moveTo>
                    <a:pt x="0" y="0"/>
                  </a:moveTo>
                  <a:lnTo>
                    <a:pt x="1260809" y="0"/>
                  </a:lnTo>
                  <a:lnTo>
                    <a:pt x="1260809" y="2709333"/>
                  </a:lnTo>
                  <a:lnTo>
                    <a:pt x="0" y="2709333"/>
                  </a:lnTo>
                  <a:close/>
                </a:path>
              </a:pathLst>
            </a:custGeom>
            <a:grpFill/>
          </p:spPr>
        </p:sp>
        <p:sp>
          <p:nvSpPr>
            <p:cNvPr id="5" name="TextBox 5"/>
            <p:cNvSpPr txBox="1"/>
            <p:nvPr/>
          </p:nvSpPr>
          <p:spPr>
            <a:xfrm>
              <a:off x="0" y="-57150"/>
              <a:ext cx="1260809" cy="2766483"/>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flipH="1">
            <a:off x="4080687" y="533119"/>
            <a:ext cx="1156786" cy="9220761"/>
          </a:xfrm>
          <a:custGeom>
            <a:avLst/>
            <a:gdLst/>
            <a:ahLst/>
            <a:cxnLst/>
            <a:rect l="l" t="t" r="r" b="b"/>
            <a:pathLst>
              <a:path w="1156786" h="9220761">
                <a:moveTo>
                  <a:pt x="1156786" y="0"/>
                </a:moveTo>
                <a:lnTo>
                  <a:pt x="0" y="0"/>
                </a:lnTo>
                <a:lnTo>
                  <a:pt x="0" y="9220762"/>
                </a:lnTo>
                <a:lnTo>
                  <a:pt x="1156786" y="9220762"/>
                </a:lnTo>
                <a:lnTo>
                  <a:pt x="115678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10800000">
            <a:off x="7495529" y="9070066"/>
            <a:ext cx="1482099" cy="376469"/>
          </a:xfrm>
          <a:custGeom>
            <a:avLst/>
            <a:gdLst/>
            <a:ahLst/>
            <a:cxnLst/>
            <a:rect l="l" t="t" r="r" b="b"/>
            <a:pathLst>
              <a:path w="1482099" h="376469">
                <a:moveTo>
                  <a:pt x="0" y="0"/>
                </a:moveTo>
                <a:lnTo>
                  <a:pt x="1482099" y="0"/>
                </a:lnTo>
                <a:lnTo>
                  <a:pt x="1482099" y="376468"/>
                </a:lnTo>
                <a:lnTo>
                  <a:pt x="0" y="376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圖片 17">
            <a:extLst>
              <a:ext uri="{FF2B5EF4-FFF2-40B4-BE49-F238E27FC236}">
                <a16:creationId xmlns:a16="http://schemas.microsoft.com/office/drawing/2014/main" id="{E03C2557-4BB2-4D66-9FDC-7027FB0C28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402" y="1485900"/>
            <a:ext cx="1996219" cy="1370070"/>
          </a:xfrm>
          <a:prstGeom prst="rect">
            <a:avLst/>
          </a:prstGeom>
        </p:spPr>
      </p:pic>
      <p:pic>
        <p:nvPicPr>
          <p:cNvPr id="20" name="圖片 19">
            <a:extLst>
              <a:ext uri="{FF2B5EF4-FFF2-40B4-BE49-F238E27FC236}">
                <a16:creationId xmlns:a16="http://schemas.microsoft.com/office/drawing/2014/main" id="{2E19593F-8EF3-4B54-A0AE-1A4A46D1A4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886" y="7112586"/>
            <a:ext cx="1988494" cy="1988494"/>
          </a:xfrm>
          <a:prstGeom prst="rect">
            <a:avLst/>
          </a:prstGeom>
        </p:spPr>
      </p:pic>
      <p:grpSp>
        <p:nvGrpSpPr>
          <p:cNvPr id="21" name="Group 11">
            <a:extLst>
              <a:ext uri="{FF2B5EF4-FFF2-40B4-BE49-F238E27FC236}">
                <a16:creationId xmlns:a16="http://schemas.microsoft.com/office/drawing/2014/main" id="{217341AF-6B15-46D8-BE6A-4009C3D01C62}"/>
              </a:ext>
            </a:extLst>
          </p:cNvPr>
          <p:cNvGrpSpPr/>
          <p:nvPr/>
        </p:nvGrpSpPr>
        <p:grpSpPr>
          <a:xfrm>
            <a:off x="17259300" y="0"/>
            <a:ext cx="1028700" cy="533119"/>
            <a:chOff x="0" y="0"/>
            <a:chExt cx="270933" cy="140410"/>
          </a:xfrm>
          <a:solidFill>
            <a:srgbClr val="EFB819"/>
          </a:solidFill>
        </p:grpSpPr>
        <p:sp>
          <p:nvSpPr>
            <p:cNvPr id="22" name="Freeform 12">
              <a:extLst>
                <a:ext uri="{FF2B5EF4-FFF2-40B4-BE49-F238E27FC236}">
                  <a16:creationId xmlns:a16="http://schemas.microsoft.com/office/drawing/2014/main" id="{38F7AE8E-9482-4022-B902-F5D08542F761}"/>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3" name="TextBox 13">
              <a:extLst>
                <a:ext uri="{FF2B5EF4-FFF2-40B4-BE49-F238E27FC236}">
                  <a16:creationId xmlns:a16="http://schemas.microsoft.com/office/drawing/2014/main" id="{EDB0B4D4-F462-499C-8EA5-FBDF3F69A3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24" name="Group 14">
            <a:extLst>
              <a:ext uri="{FF2B5EF4-FFF2-40B4-BE49-F238E27FC236}">
                <a16:creationId xmlns:a16="http://schemas.microsoft.com/office/drawing/2014/main" id="{DF6E23F4-7A8D-45D0-8884-840AC4FFCF4E}"/>
              </a:ext>
            </a:extLst>
          </p:cNvPr>
          <p:cNvGrpSpPr/>
          <p:nvPr/>
        </p:nvGrpSpPr>
        <p:grpSpPr>
          <a:xfrm>
            <a:off x="17259300" y="533119"/>
            <a:ext cx="1028700" cy="533119"/>
            <a:chOff x="0" y="0"/>
            <a:chExt cx="270933" cy="140410"/>
          </a:xfrm>
        </p:grpSpPr>
        <p:sp>
          <p:nvSpPr>
            <p:cNvPr id="25" name="Freeform 15">
              <a:extLst>
                <a:ext uri="{FF2B5EF4-FFF2-40B4-BE49-F238E27FC236}">
                  <a16:creationId xmlns:a16="http://schemas.microsoft.com/office/drawing/2014/main" id="{008EA025-74B2-49FD-B3FC-ECB8A44173BF}"/>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solidFill>
              <a:srgbClr val="A7A9AC"/>
            </a:solidFill>
          </p:spPr>
        </p:sp>
        <p:sp>
          <p:nvSpPr>
            <p:cNvPr id="26" name="TextBox 16">
              <a:extLst>
                <a:ext uri="{FF2B5EF4-FFF2-40B4-BE49-F238E27FC236}">
                  <a16:creationId xmlns:a16="http://schemas.microsoft.com/office/drawing/2014/main" id="{0A8C2F34-D5AC-4D62-9A7A-71B0F7B101E6}"/>
                </a:ext>
              </a:extLst>
            </p:cNvPr>
            <p:cNvSpPr txBox="1"/>
            <p:nvPr/>
          </p:nvSpPr>
          <p:spPr>
            <a:xfrm>
              <a:off x="0" y="-57150"/>
              <a:ext cx="270933" cy="197560"/>
            </a:xfrm>
            <a:prstGeom prst="rect">
              <a:avLst/>
            </a:prstGeom>
          </p:spPr>
          <p:txBody>
            <a:bodyPr lIns="50800" tIns="50800" rIns="50800" bIns="50800" rtlCol="0" anchor="ctr"/>
            <a:lstStyle/>
            <a:p>
              <a:pPr algn="ctr">
                <a:lnSpc>
                  <a:spcPts val="2659"/>
                </a:lnSpc>
              </a:pPr>
              <a:endParaRPr dirty="0"/>
            </a:p>
          </p:txBody>
        </p:sp>
      </p:grpSp>
      <p:grpSp>
        <p:nvGrpSpPr>
          <p:cNvPr id="27" name="Group 6">
            <a:extLst>
              <a:ext uri="{FF2B5EF4-FFF2-40B4-BE49-F238E27FC236}">
                <a16:creationId xmlns:a16="http://schemas.microsoft.com/office/drawing/2014/main" id="{6C982F19-C470-4F70-9FF9-D3A77DDB302F}"/>
              </a:ext>
            </a:extLst>
          </p:cNvPr>
          <p:cNvGrpSpPr/>
          <p:nvPr/>
        </p:nvGrpSpPr>
        <p:grpSpPr>
          <a:xfrm>
            <a:off x="17259300" y="9258300"/>
            <a:ext cx="1028700" cy="1037204"/>
            <a:chOff x="0" y="0"/>
            <a:chExt cx="270933" cy="273173"/>
          </a:xfrm>
          <a:solidFill>
            <a:srgbClr val="00A0E9"/>
          </a:solidFill>
        </p:grpSpPr>
        <p:sp>
          <p:nvSpPr>
            <p:cNvPr id="28" name="Freeform 7">
              <a:extLst>
                <a:ext uri="{FF2B5EF4-FFF2-40B4-BE49-F238E27FC236}">
                  <a16:creationId xmlns:a16="http://schemas.microsoft.com/office/drawing/2014/main" id="{8E6D56DC-C9B4-4703-B578-C733A6019C2B}"/>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9" name="TextBox 8">
              <a:extLst>
                <a:ext uri="{FF2B5EF4-FFF2-40B4-BE49-F238E27FC236}">
                  <a16:creationId xmlns:a16="http://schemas.microsoft.com/office/drawing/2014/main" id="{9D911280-FE1B-48D5-8350-9551CF4F9DBA}"/>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30" name="Group 9">
            <a:extLst>
              <a:ext uri="{FF2B5EF4-FFF2-40B4-BE49-F238E27FC236}">
                <a16:creationId xmlns:a16="http://schemas.microsoft.com/office/drawing/2014/main" id="{5B858CA3-2E73-4762-92C1-5ED06165C138}"/>
              </a:ext>
            </a:extLst>
          </p:cNvPr>
          <p:cNvGrpSpPr/>
          <p:nvPr/>
        </p:nvGrpSpPr>
        <p:grpSpPr>
          <a:xfrm>
            <a:off x="17259300" y="9258300"/>
            <a:ext cx="1028700" cy="533119"/>
            <a:chOff x="0" y="0"/>
            <a:chExt cx="270933" cy="140410"/>
          </a:xfrm>
          <a:solidFill>
            <a:srgbClr val="009B45"/>
          </a:solidFill>
        </p:grpSpPr>
        <p:sp>
          <p:nvSpPr>
            <p:cNvPr id="31" name="Freeform 10">
              <a:extLst>
                <a:ext uri="{FF2B5EF4-FFF2-40B4-BE49-F238E27FC236}">
                  <a16:creationId xmlns:a16="http://schemas.microsoft.com/office/drawing/2014/main" id="{6BF2CDB5-F7A4-4A6B-86B1-E7891629B80B}"/>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32" name="TextBox 11">
              <a:extLst>
                <a:ext uri="{FF2B5EF4-FFF2-40B4-BE49-F238E27FC236}">
                  <a16:creationId xmlns:a16="http://schemas.microsoft.com/office/drawing/2014/main" id="{94AB761B-2B8F-43D2-BA36-AF0D2810374C}"/>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sp>
        <p:nvSpPr>
          <p:cNvPr id="12" name="投影片編號版面配置區 11">
            <a:extLst>
              <a:ext uri="{FF2B5EF4-FFF2-40B4-BE49-F238E27FC236}">
                <a16:creationId xmlns:a16="http://schemas.microsoft.com/office/drawing/2014/main" id="{57A13B49-6C3A-4637-B411-4A018594F0BA}"/>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
        <p:nvSpPr>
          <p:cNvPr id="33" name="TextBox 2"/>
          <p:cNvSpPr txBox="1"/>
          <p:nvPr/>
        </p:nvSpPr>
        <p:spPr>
          <a:xfrm>
            <a:off x="5117828" y="3771900"/>
            <a:ext cx="12655822" cy="1107996"/>
          </a:xfrm>
          <a:prstGeom prst="rect">
            <a:avLst/>
          </a:prstGeom>
        </p:spPr>
        <p:txBody>
          <a:bodyPr wrap="square" lIns="0" tIns="0" rIns="0" bIns="0" rtlCol="0" anchor="t">
            <a:spAutoFit/>
          </a:bodyPr>
          <a:lstStyle/>
          <a:p>
            <a:pPr marL="367029" lvl="1"/>
            <a:r>
              <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3. Reasons for the Merger</a:t>
            </a:r>
            <a:endParaRPr lang="en-US" altLang="zh-TW"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endParaRPr>
          </a:p>
        </p:txBody>
      </p:sp>
      <p:sp>
        <p:nvSpPr>
          <p:cNvPr id="34" name="TextBox 6"/>
          <p:cNvSpPr txBox="1"/>
          <p:nvPr/>
        </p:nvSpPr>
        <p:spPr>
          <a:xfrm>
            <a:off x="666167" y="4617140"/>
            <a:ext cx="3027239" cy="1052720"/>
          </a:xfrm>
          <a:prstGeom prst="rect">
            <a:avLst/>
          </a:prstGeom>
        </p:spPr>
        <p:txBody>
          <a:bodyPr vert="horz" lIns="0" tIns="0" rIns="0" bIns="0" rtlCol="0" anchor="t">
            <a:spAutoFit/>
          </a:bodyPr>
          <a:lstStyle/>
          <a:p>
            <a:pPr algn="ctr">
              <a:lnSpc>
                <a:spcPts val="8119"/>
              </a:lnSpc>
              <a:spcBef>
                <a:spcPct val="0"/>
              </a:spcBef>
            </a:pPr>
            <a:r>
              <a:rPr lang="en-US" altLang="zh-TW"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Agenda</a:t>
            </a:r>
            <a:endParaRPr lang="en-US"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Tree>
    <p:extLst>
      <p:ext uri="{BB962C8B-B14F-4D97-AF65-F5344CB8AC3E}">
        <p14:creationId xmlns:p14="http://schemas.microsoft.com/office/powerpoint/2010/main" val="310930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111159" y="1026466"/>
            <a:ext cx="16937242" cy="1038746"/>
          </a:xfrm>
          <a:prstGeom prst="rect">
            <a:avLst/>
          </a:prstGeom>
        </p:spPr>
        <p:txBody>
          <a:bodyPr wrap="square" lIns="0" tIns="0" rIns="0" bIns="0" rtlCol="0" anchor="t">
            <a:spAutoFit/>
          </a:bodyPr>
          <a:lstStyle/>
          <a:p>
            <a:pPr marL="0" lvl="1">
              <a:lnSpc>
                <a:spcPts val="8119"/>
              </a:lnSpc>
              <a:spcBef>
                <a:spcPct val="0"/>
              </a:spcBef>
            </a:pPr>
            <a:r>
              <a:rPr lang="en-US" altLang="zh-TW" sz="45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Growth in the number of Faculty and Students at NSYSU</a:t>
            </a:r>
          </a:p>
        </p:txBody>
      </p:sp>
      <p:sp>
        <p:nvSpPr>
          <p:cNvPr id="10" name="Freeform 10"/>
          <p:cNvSpPr/>
          <p:nvPr/>
        </p:nvSpPr>
        <p:spPr>
          <a:xfrm rot="-10800000">
            <a:off x="16585442" y="1487383"/>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aphicFrame>
        <p:nvGraphicFramePr>
          <p:cNvPr id="9" name="圖表 8">
            <a:extLst>
              <a:ext uri="{FF2B5EF4-FFF2-40B4-BE49-F238E27FC236}">
                <a16:creationId xmlns:a16="http://schemas.microsoft.com/office/drawing/2014/main" id="{304BADB3-B42E-49DB-B7A8-E51BB0FA35CC}"/>
              </a:ext>
            </a:extLst>
          </p:cNvPr>
          <p:cNvGraphicFramePr/>
          <p:nvPr>
            <p:extLst>
              <p:ext uri="{D42A27DB-BD31-4B8C-83A1-F6EECF244321}">
                <p14:modId xmlns:p14="http://schemas.microsoft.com/office/powerpoint/2010/main" val="2885872287"/>
              </p:ext>
            </p:extLst>
          </p:nvPr>
        </p:nvGraphicFramePr>
        <p:xfrm>
          <a:off x="1219200" y="2463895"/>
          <a:ext cx="16414383" cy="7404006"/>
        </p:xfrm>
        <a:graphic>
          <a:graphicData uri="http://schemas.openxmlformats.org/drawingml/2006/chart">
            <c:chart xmlns:c="http://schemas.openxmlformats.org/drawingml/2006/chart" xmlns:r="http://schemas.openxmlformats.org/officeDocument/2006/relationships" r:id="rId5"/>
          </a:graphicData>
        </a:graphic>
      </p:graphicFrame>
      <p:sp>
        <p:nvSpPr>
          <p:cNvPr id="13" name="投影片編號版面配置區 12">
            <a:extLst>
              <a:ext uri="{FF2B5EF4-FFF2-40B4-BE49-F238E27FC236}">
                <a16:creationId xmlns:a16="http://schemas.microsoft.com/office/drawing/2014/main" id="{8291778B-E605-4053-8789-4585D283CF8B}"/>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
        <p:nvSpPr>
          <p:cNvPr id="7" name="文字方塊 6">
            <a:extLst>
              <a:ext uri="{FF2B5EF4-FFF2-40B4-BE49-F238E27FC236}">
                <a16:creationId xmlns:a16="http://schemas.microsoft.com/office/drawing/2014/main" id="{932F001F-7211-4E2A-87FC-57CC8029101E}"/>
              </a:ext>
            </a:extLst>
          </p:cNvPr>
          <p:cNvSpPr txBox="1"/>
          <p:nvPr/>
        </p:nvSpPr>
        <p:spPr>
          <a:xfrm>
            <a:off x="8740591" y="6144801"/>
            <a:ext cx="1371600" cy="584775"/>
          </a:xfrm>
          <a:prstGeom prst="rect">
            <a:avLst/>
          </a:prstGeom>
          <a:noFill/>
        </p:spPr>
        <p:txBody>
          <a:bodyPr wrap="square" rtlCol="0">
            <a:spAutoFit/>
          </a:bodyPr>
          <a:lstStyle/>
          <a:p>
            <a:r>
              <a:rPr lang="en-US" altLang="zh-TW" sz="3200" b="1" dirty="0">
                <a:solidFill>
                  <a:srgbClr val="FF0000"/>
                </a:solidFill>
                <a:latin typeface="Times New Roman" panose="02020603050405020304" pitchFamily="18" charset="0"/>
                <a:cs typeface="Times New Roman" panose="02020603050405020304" pitchFamily="18" charset="0"/>
              </a:rPr>
              <a:t>4.6%</a:t>
            </a:r>
            <a:endParaRPr lang="zh-TW" alt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11" name="直線單箭頭接點 10">
            <a:extLst>
              <a:ext uri="{FF2B5EF4-FFF2-40B4-BE49-F238E27FC236}">
                <a16:creationId xmlns:a16="http://schemas.microsoft.com/office/drawing/2014/main" id="{4E50FE51-DAC2-4ABA-A4C2-63284D00D59A}"/>
              </a:ext>
            </a:extLst>
          </p:cNvPr>
          <p:cNvCxnSpPr>
            <a:cxnSpLocks/>
          </p:cNvCxnSpPr>
          <p:nvPr/>
        </p:nvCxnSpPr>
        <p:spPr>
          <a:xfrm flipV="1">
            <a:off x="3505200" y="6896100"/>
            <a:ext cx="6477000" cy="730636"/>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19">
            <a:extLst>
              <a:ext uri="{FF2B5EF4-FFF2-40B4-BE49-F238E27FC236}">
                <a16:creationId xmlns:a16="http://schemas.microsoft.com/office/drawing/2014/main" id="{6F3E235C-F7FE-40AA-9B3D-6A70E85B19A9}"/>
              </a:ext>
            </a:extLst>
          </p:cNvPr>
          <p:cNvSpPr txBox="1"/>
          <p:nvPr/>
        </p:nvSpPr>
        <p:spPr>
          <a:xfrm>
            <a:off x="14149137" y="4281314"/>
            <a:ext cx="1371600" cy="584775"/>
          </a:xfrm>
          <a:prstGeom prst="rect">
            <a:avLst/>
          </a:prstGeom>
          <a:noFill/>
        </p:spPr>
        <p:txBody>
          <a:bodyPr wrap="square" rtlCol="0">
            <a:spAutoFit/>
          </a:bodyPr>
          <a:lstStyle/>
          <a:p>
            <a:r>
              <a:rPr lang="en-US" altLang="zh-TW" sz="3200" b="1" dirty="0">
                <a:solidFill>
                  <a:srgbClr val="FF0000"/>
                </a:solidFill>
                <a:latin typeface="Times New Roman" panose="02020603050405020304" pitchFamily="18" charset="0"/>
                <a:cs typeface="Times New Roman" panose="02020603050405020304" pitchFamily="18" charset="0"/>
              </a:rPr>
              <a:t>10.6%</a:t>
            </a:r>
            <a:endParaRPr lang="zh-TW" alt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21" name="直線單箭頭接點 20">
            <a:extLst>
              <a:ext uri="{FF2B5EF4-FFF2-40B4-BE49-F238E27FC236}">
                <a16:creationId xmlns:a16="http://schemas.microsoft.com/office/drawing/2014/main" id="{94C99A72-37A1-4C92-AC7C-032EE1CCBA3F}"/>
              </a:ext>
            </a:extLst>
          </p:cNvPr>
          <p:cNvCxnSpPr>
            <a:cxnSpLocks/>
          </p:cNvCxnSpPr>
          <p:nvPr/>
        </p:nvCxnSpPr>
        <p:spPr>
          <a:xfrm flipV="1">
            <a:off x="10428960" y="4911808"/>
            <a:ext cx="4887240" cy="182621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583EB457-BF6B-4789-ACEE-745F4F08FAF4}"/>
              </a:ext>
            </a:extLst>
          </p:cNvPr>
          <p:cNvSpPr/>
          <p:nvPr/>
        </p:nvSpPr>
        <p:spPr>
          <a:xfrm>
            <a:off x="11277600" y="8876899"/>
            <a:ext cx="2178417" cy="1046595"/>
          </a:xfrm>
          <a:prstGeom prst="rect">
            <a:avLst/>
          </a:prstGeom>
          <a:solidFill>
            <a:srgbClr val="FFFF00">
              <a:alpha val="30196"/>
            </a:srgbClr>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00ABCD59-19EF-4E7E-9494-37339B035772}"/>
              </a:ext>
            </a:extLst>
          </p:cNvPr>
          <p:cNvSpPr txBox="1"/>
          <p:nvPr/>
        </p:nvSpPr>
        <p:spPr>
          <a:xfrm>
            <a:off x="13215078" y="2008192"/>
            <a:ext cx="4735273" cy="400110"/>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of the 2024-2025 academic year</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1" name="文字方塊 30">
            <a:extLst>
              <a:ext uri="{FF2B5EF4-FFF2-40B4-BE49-F238E27FC236}">
                <a16:creationId xmlns:a16="http://schemas.microsoft.com/office/drawing/2014/main" id="{96036DB3-6132-8E17-F2B5-C2E5D41E1108}"/>
              </a:ext>
            </a:extLst>
          </p:cNvPr>
          <p:cNvSpPr txBox="1"/>
          <p:nvPr/>
        </p:nvSpPr>
        <p:spPr>
          <a:xfrm>
            <a:off x="152400" y="9974262"/>
            <a:ext cx="7058014"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83496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D93F-450F-49C9-4D45-B630888FD23E}"/>
            </a:ext>
          </a:extLst>
        </p:cNvPr>
        <p:cNvGrpSpPr/>
        <p:nvPr/>
      </p:nvGrpSpPr>
      <p:grpSpPr>
        <a:xfrm>
          <a:off x="0" y="0"/>
          <a:ext cx="0" cy="0"/>
          <a:chOff x="0" y="0"/>
          <a:chExt cx="0" cy="0"/>
        </a:xfrm>
      </p:grpSpPr>
      <p:grpSp>
        <p:nvGrpSpPr>
          <p:cNvPr id="6" name="群組 5"/>
          <p:cNvGrpSpPr/>
          <p:nvPr/>
        </p:nvGrpSpPr>
        <p:grpSpPr>
          <a:xfrm>
            <a:off x="0" y="307553"/>
            <a:ext cx="18416056" cy="1613130"/>
            <a:chOff x="-128056" y="850765"/>
            <a:chExt cx="18416056" cy="1613130"/>
          </a:xfrm>
        </p:grpSpPr>
        <p:grpSp>
          <p:nvGrpSpPr>
            <p:cNvPr id="2" name="Group 2">
              <a:extLst>
                <a:ext uri="{FF2B5EF4-FFF2-40B4-BE49-F238E27FC236}">
                  <a16:creationId xmlns:a16="http://schemas.microsoft.com/office/drawing/2014/main" id="{7F37D442-E019-3B18-5E42-0FCC54B4D3D6}"/>
                </a:ext>
              </a:extLst>
            </p:cNvPr>
            <p:cNvGrpSpPr/>
            <p:nvPr/>
          </p:nvGrpSpPr>
          <p:grpSpPr>
            <a:xfrm>
              <a:off x="-128056" y="986999"/>
              <a:ext cx="18416056" cy="1476896"/>
              <a:chOff x="0" y="0"/>
              <a:chExt cx="4850319" cy="388977"/>
            </a:xfrm>
            <a:solidFill>
              <a:schemeClr val="bg1"/>
            </a:solidFill>
          </p:grpSpPr>
          <p:sp>
            <p:nvSpPr>
              <p:cNvPr id="3" name="Freeform 3">
                <a:extLst>
                  <a:ext uri="{FF2B5EF4-FFF2-40B4-BE49-F238E27FC236}">
                    <a16:creationId xmlns:a16="http://schemas.microsoft.com/office/drawing/2014/main" id="{3AC5865B-2CA9-F129-8A7A-C78B0101E449}"/>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a:extLst>
                  <a:ext uri="{FF2B5EF4-FFF2-40B4-BE49-F238E27FC236}">
                    <a16:creationId xmlns:a16="http://schemas.microsoft.com/office/drawing/2014/main" id="{1A0177B5-7F0A-18B1-CE1D-5B575F06EB4B}"/>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CB2D3E34-F39C-09AF-BDA3-C031C27D43CD}"/>
                </a:ext>
              </a:extLst>
            </p:cNvPr>
            <p:cNvSpPr txBox="1"/>
            <p:nvPr/>
          </p:nvSpPr>
          <p:spPr>
            <a:xfrm>
              <a:off x="1579358" y="850765"/>
              <a:ext cx="12212842" cy="1038746"/>
            </a:xfrm>
            <a:prstGeom prst="rect">
              <a:avLst/>
            </a:prstGeom>
          </p:spPr>
          <p:txBody>
            <a:bodyPr wrap="square" lIns="0" tIns="0" rIns="0" bIns="0" rtlCol="0" anchor="t">
              <a:spAutoFit/>
            </a:bodyPr>
            <a:lstStyle/>
            <a:p>
              <a:pPr marL="0" lvl="1">
                <a:lnSpc>
                  <a:spcPts val="8119"/>
                </a:lnSpc>
                <a:spcBef>
                  <a:spcPct val="0"/>
                </a:spcBef>
              </a:pPr>
              <a:r>
                <a:rPr lang="en-US" altLang="zh-TW" sz="6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Scale of National Universities</a:t>
              </a:r>
            </a:p>
          </p:txBody>
        </p:sp>
        <p:sp>
          <p:nvSpPr>
            <p:cNvPr id="10" name="Freeform 10">
              <a:extLst>
                <a:ext uri="{FF2B5EF4-FFF2-40B4-BE49-F238E27FC236}">
                  <a16:creationId xmlns:a16="http://schemas.microsoft.com/office/drawing/2014/main" id="{E5DCB410-989A-F571-4B78-4051FA0EF488}"/>
                </a:ext>
              </a:extLst>
            </p:cNvPr>
            <p:cNvSpPr/>
            <p:nvPr/>
          </p:nvSpPr>
          <p:spPr>
            <a:xfrm rot="10800000">
              <a:off x="16254428" y="1003842"/>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920E1BA5-57CD-C179-7BA5-CB3DFB58F203}"/>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25EE822E-E047-A73F-4100-77A9DFC21C8C}"/>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012DDB18-E0F3-6CB7-EA1F-E280042C78E5}"/>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64E343AA-6430-8CD0-AD46-2A2B8E527C53}"/>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E584893C-6CEB-27E6-2EB7-DF478352D7F2}"/>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54A09FB4-4511-AA58-72D5-389063913A0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sp>
        <p:nvSpPr>
          <p:cNvPr id="13" name="投影片編號版面配置區 12">
            <a:extLst>
              <a:ext uri="{FF2B5EF4-FFF2-40B4-BE49-F238E27FC236}">
                <a16:creationId xmlns:a16="http://schemas.microsoft.com/office/drawing/2014/main" id="{3417A27A-C00C-4B11-A274-EAE90FD1BCA9}"/>
              </a:ext>
            </a:extLst>
          </p:cNvPr>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16" name="表格 15">
            <a:extLst>
              <a:ext uri="{FF2B5EF4-FFF2-40B4-BE49-F238E27FC236}">
                <a16:creationId xmlns:a16="http://schemas.microsoft.com/office/drawing/2014/main" id="{98F931A4-AE21-4562-82DC-BAD8DE08E05F}"/>
              </a:ext>
            </a:extLst>
          </p:cNvPr>
          <p:cNvGraphicFramePr>
            <a:graphicFrameLocks noGrp="1"/>
          </p:cNvGraphicFramePr>
          <p:nvPr>
            <p:extLst>
              <p:ext uri="{D42A27DB-BD31-4B8C-83A1-F6EECF244321}">
                <p14:modId xmlns:p14="http://schemas.microsoft.com/office/powerpoint/2010/main" val="563421393"/>
              </p:ext>
            </p:extLst>
          </p:nvPr>
        </p:nvGraphicFramePr>
        <p:xfrm>
          <a:off x="1066231" y="1334340"/>
          <a:ext cx="16812000" cy="8653080"/>
        </p:xfrm>
        <a:graphic>
          <a:graphicData uri="http://schemas.openxmlformats.org/drawingml/2006/table">
            <a:tbl>
              <a:tblPr>
                <a:tableStyleId>{0505E3EF-67EA-436B-97B2-0124C06EBD24}</a:tableStyleId>
              </a:tblPr>
              <a:tblGrid>
                <a:gridCol w="1980000">
                  <a:extLst>
                    <a:ext uri="{9D8B030D-6E8A-4147-A177-3AD203B41FA5}">
                      <a16:colId xmlns:a16="http://schemas.microsoft.com/office/drawing/2014/main" val="1699866518"/>
                    </a:ext>
                  </a:extLst>
                </a:gridCol>
                <a:gridCol w="1980000">
                  <a:extLst>
                    <a:ext uri="{9D8B030D-6E8A-4147-A177-3AD203B41FA5}">
                      <a16:colId xmlns:a16="http://schemas.microsoft.com/office/drawing/2014/main" val="1515873244"/>
                    </a:ext>
                  </a:extLst>
                </a:gridCol>
                <a:gridCol w="3423600">
                  <a:extLst>
                    <a:ext uri="{9D8B030D-6E8A-4147-A177-3AD203B41FA5}">
                      <a16:colId xmlns:a16="http://schemas.microsoft.com/office/drawing/2014/main" val="1584492720"/>
                    </a:ext>
                  </a:extLst>
                </a:gridCol>
                <a:gridCol w="1688400">
                  <a:extLst>
                    <a:ext uri="{9D8B030D-6E8A-4147-A177-3AD203B41FA5}">
                      <a16:colId xmlns:a16="http://schemas.microsoft.com/office/drawing/2014/main" val="155147871"/>
                    </a:ext>
                  </a:extLst>
                </a:gridCol>
                <a:gridCol w="2052000">
                  <a:extLst>
                    <a:ext uri="{9D8B030D-6E8A-4147-A177-3AD203B41FA5}">
                      <a16:colId xmlns:a16="http://schemas.microsoft.com/office/drawing/2014/main" val="1125841573"/>
                    </a:ext>
                  </a:extLst>
                </a:gridCol>
                <a:gridCol w="5688000">
                  <a:extLst>
                    <a:ext uri="{9D8B030D-6E8A-4147-A177-3AD203B41FA5}">
                      <a16:colId xmlns:a16="http://schemas.microsoft.com/office/drawing/2014/main" val="1102735505"/>
                    </a:ext>
                  </a:extLst>
                </a:gridCol>
              </a:tblGrid>
              <a:tr h="612000">
                <a:tc>
                  <a:txBody>
                    <a:bodyPr/>
                    <a:lstStyle/>
                    <a:p>
                      <a:pPr algn="ctr" fontAlgn="ctr">
                        <a:buNone/>
                      </a:pPr>
                      <a:endParaRPr lang="en-US" altLang="zh-TW" sz="18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Students</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Faculty (within the</a:t>
                      </a:r>
                      <a:r>
                        <a:rPr lang="en-US" altLang="zh-TW" sz="3200" b="1" i="0" u="none" strike="noStrike"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manning quota)</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QS ranking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Revenue</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a:r>
                        <a:rPr lang="en-US" altLang="zh-TW" sz="3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History</a:t>
                      </a:r>
                      <a:r>
                        <a:rPr lang="en-US" altLang="zh-TW" sz="3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of Expansion</a:t>
                      </a:r>
                      <a:endParaRPr lang="zh-TW" altLang="en-US" sz="3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888015034"/>
                  </a:ext>
                </a:extLst>
              </a:tr>
              <a:tr h="612000">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34,487</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2,038</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63</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212.9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endParaRPr lang="zh-TW" altLang="en-US" sz="28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57025118"/>
                  </a:ext>
                </a:extLst>
              </a:tr>
              <a:tr h="612000">
                <a:tc>
                  <a:txBody>
                    <a:bodyPr/>
                    <a:lstStyle/>
                    <a:p>
                      <a:pPr marL="92075" indent="4763"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NTHU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18,269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549275" indent="-457200">
                        <a:buFont typeface="Arial" panose="020B0604020202020204" pitchFamily="34" charset="0"/>
                        <a:buChar char="•"/>
                      </a:pPr>
                      <a:r>
                        <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merged with NHCUE</a:t>
                      </a:r>
                      <a:r>
                        <a:rPr lang="en-US" altLang="zh-TW" sz="25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and began admissions in academic 2017-18</a:t>
                      </a:r>
                    </a:p>
                    <a:p>
                      <a:pPr marL="549275" indent="-457200">
                        <a:buFont typeface="Arial" panose="020B0604020202020204" pitchFamily="34" charset="0"/>
                        <a:buChar char="•"/>
                      </a:pPr>
                      <a:r>
                        <a:rPr lang="en-US" altLang="zh-TW" sz="25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CHU will be closed in academic year 2030-31 and donated to NTHU</a:t>
                      </a:r>
                      <a:endPar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489796231"/>
                  </a:ext>
                </a:extLst>
              </a:tr>
              <a:tr h="612000">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NYCU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22,117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106.3</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indent="0"/>
                      <a:r>
                        <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began admission in</a:t>
                      </a:r>
                      <a:r>
                        <a:rPr lang="en-US" altLang="zh-TW" sz="25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academic year 2021-22 after the merger</a:t>
                      </a:r>
                      <a:endParaRPr lang="zh-TW" altLang="en-US"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075852424"/>
                  </a:ext>
                </a:extLst>
              </a:tr>
              <a:tr h="606176">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NCKU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23,381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116.3</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indent="0"/>
                      <a:r>
                        <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approved </a:t>
                      </a:r>
                      <a:r>
                        <a:rPr lang="en-US" altLang="zh-TW" sz="2500" b="1" i="0" u="none" strike="noStrike" kern="120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Shalun</a:t>
                      </a:r>
                      <a:r>
                        <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Healthcare and Innovation Park in</a:t>
                      </a:r>
                      <a:r>
                        <a:rPr lang="en-US" altLang="zh-TW" sz="25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2023</a:t>
                      </a:r>
                      <a:endParaRPr lang="zh-TW" altLang="en-US"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388760364"/>
                  </a:ext>
                </a:extLst>
              </a:tr>
              <a:tr h="612000">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NTUST</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11,849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indent="0"/>
                      <a:r>
                        <a:rPr lang="en-GB"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HWHUT</a:t>
                      </a:r>
                      <a:r>
                        <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will be closed in academic year 2026-27 and donated to NTUST.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494444491"/>
                  </a:ext>
                </a:extLst>
              </a:tr>
              <a:tr h="612000">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NTNU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16,624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77.9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endParaRPr lang="zh-TW" altLang="en-US"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812301171"/>
                  </a:ext>
                </a:extLst>
              </a:tr>
              <a:tr h="612000">
                <a:tc>
                  <a:txBody>
                    <a:bodyPr/>
                    <a:lstStyle/>
                    <a:p>
                      <a:pPr marL="92075" indent="4763"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10,948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46</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marL="92075" indent="0"/>
                      <a:r>
                        <a:rPr lang="en-US" altLang="zh-TW" sz="25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acquired </a:t>
                      </a:r>
                      <a:r>
                        <a:rPr lang="en-US" altLang="zh-TW" sz="2500" b="1" i="0" u="none" strike="noStrike" kern="1200" baseline="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Lingya</a:t>
                      </a:r>
                      <a:r>
                        <a:rPr lang="en-US" altLang="zh-TW" sz="25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Campus in 2024</a:t>
                      </a:r>
                      <a:endParaRPr lang="zh-TW" altLang="en-US"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extLst>
                  <a:ext uri="{0D108BD9-81ED-4DB2-BD59-A6C34878D82A}">
                    <a16:rowId xmlns:a16="http://schemas.microsoft.com/office/drawing/2014/main" val="4102861368"/>
                  </a:ext>
                </a:extLst>
              </a:tr>
              <a:tr h="612000">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NCU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12,563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51.7</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endParaRPr lang="zh-TW" altLang="en-US" sz="2500"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125719690"/>
                  </a:ext>
                </a:extLst>
              </a:tr>
              <a:tr h="612000">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NCHU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15,845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61.5</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established</a:t>
                      </a:r>
                      <a:r>
                        <a:rPr lang="en-US" altLang="zh-TW" sz="25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Nantou Campus (</a:t>
                      </a:r>
                      <a:r>
                        <a:rPr lang="en-US" altLang="zh-TW" sz="2500" b="1" i="0" u="none" strike="noStrike" kern="120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Zhongxing</a:t>
                      </a:r>
                      <a:r>
                        <a:rPr lang="en-US" altLang="zh-TW"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New Village)</a:t>
                      </a:r>
                      <a:r>
                        <a:rPr lang="en-US" altLang="zh-TW" sz="25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in 2022</a:t>
                      </a:r>
                      <a:endParaRPr lang="zh-TW" altLang="en-US" sz="25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080696747"/>
                  </a:ext>
                </a:extLst>
              </a:tr>
              <a:tr h="612000">
                <a:tc>
                  <a:txBody>
                    <a:bodyPr/>
                    <a:lstStyle/>
                    <a:p>
                      <a:pPr marL="92075" indent="4763"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CCU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951-1,000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endParaRPr lang="zh-TW" altLang="en-US" sz="28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471517751"/>
                  </a:ext>
                </a:extLst>
              </a:tr>
            </a:tbl>
          </a:graphicData>
        </a:graphic>
      </p:graphicFrame>
      <p:sp>
        <p:nvSpPr>
          <p:cNvPr id="17" name="文字方塊 16">
            <a:extLst>
              <a:ext uri="{FF2B5EF4-FFF2-40B4-BE49-F238E27FC236}">
                <a16:creationId xmlns:a16="http://schemas.microsoft.com/office/drawing/2014/main" id="{AC33BE88-E0D8-4164-BC1E-3C96E68E693E}"/>
              </a:ext>
            </a:extLst>
          </p:cNvPr>
          <p:cNvSpPr txBox="1"/>
          <p:nvPr/>
        </p:nvSpPr>
        <p:spPr>
          <a:xfrm>
            <a:off x="11353800" y="917857"/>
            <a:ext cx="6722270" cy="400110"/>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of the 2024-2025 academic year, and fiscal year 2023</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96036DB3-6132-8E17-F2B5-C2E5D41E1108}"/>
              </a:ext>
            </a:extLst>
          </p:cNvPr>
          <p:cNvSpPr txBox="1"/>
          <p:nvPr/>
        </p:nvSpPr>
        <p:spPr>
          <a:xfrm>
            <a:off x="12469156" y="10018325"/>
            <a:ext cx="7058014"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919220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D93F-450F-49C9-4D45-B630888FD23E}"/>
            </a:ext>
          </a:extLst>
        </p:cNvPr>
        <p:cNvGrpSpPr/>
        <p:nvPr/>
      </p:nvGrpSpPr>
      <p:grpSpPr>
        <a:xfrm>
          <a:off x="0" y="0"/>
          <a:ext cx="0" cy="0"/>
          <a:chOff x="0" y="0"/>
          <a:chExt cx="0" cy="0"/>
        </a:xfrm>
      </p:grpSpPr>
      <p:grpSp>
        <p:nvGrpSpPr>
          <p:cNvPr id="7" name="群組 6"/>
          <p:cNvGrpSpPr/>
          <p:nvPr/>
        </p:nvGrpSpPr>
        <p:grpSpPr>
          <a:xfrm>
            <a:off x="0" y="75223"/>
            <a:ext cx="18416056" cy="1693887"/>
            <a:chOff x="-128056" y="770008"/>
            <a:chExt cx="18416056" cy="1693887"/>
          </a:xfrm>
        </p:grpSpPr>
        <p:grpSp>
          <p:nvGrpSpPr>
            <p:cNvPr id="2" name="Group 2">
              <a:extLst>
                <a:ext uri="{FF2B5EF4-FFF2-40B4-BE49-F238E27FC236}">
                  <a16:creationId xmlns:a16="http://schemas.microsoft.com/office/drawing/2014/main" id="{7F37D442-E019-3B18-5E42-0FCC54B4D3D6}"/>
                </a:ext>
              </a:extLst>
            </p:cNvPr>
            <p:cNvGrpSpPr/>
            <p:nvPr/>
          </p:nvGrpSpPr>
          <p:grpSpPr>
            <a:xfrm>
              <a:off x="-128056" y="770008"/>
              <a:ext cx="18416056" cy="1693887"/>
              <a:chOff x="0" y="-57150"/>
              <a:chExt cx="4850319" cy="446127"/>
            </a:xfrm>
            <a:solidFill>
              <a:schemeClr val="bg1"/>
            </a:solidFill>
          </p:grpSpPr>
          <p:sp>
            <p:nvSpPr>
              <p:cNvPr id="3" name="Freeform 3">
                <a:extLst>
                  <a:ext uri="{FF2B5EF4-FFF2-40B4-BE49-F238E27FC236}">
                    <a16:creationId xmlns:a16="http://schemas.microsoft.com/office/drawing/2014/main" id="{3AC5865B-2CA9-F129-8A7A-C78B0101E449}"/>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a:extLst>
                  <a:ext uri="{FF2B5EF4-FFF2-40B4-BE49-F238E27FC236}">
                    <a16:creationId xmlns:a16="http://schemas.microsoft.com/office/drawing/2014/main" id="{1A0177B5-7F0A-18B1-CE1D-5B575F06EB4B}"/>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10" name="Freeform 10">
              <a:extLst>
                <a:ext uri="{FF2B5EF4-FFF2-40B4-BE49-F238E27FC236}">
                  <a16:creationId xmlns:a16="http://schemas.microsoft.com/office/drawing/2014/main" id="{E5DCB410-989A-F571-4B78-4051FA0EF488}"/>
                </a:ext>
              </a:extLst>
            </p:cNvPr>
            <p:cNvSpPr/>
            <p:nvPr/>
          </p:nvSpPr>
          <p:spPr>
            <a:xfrm rot="10800000">
              <a:off x="16295091" y="1129903"/>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920E1BA5-57CD-C179-7BA5-CB3DFB58F203}"/>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25EE822E-E047-A73F-4100-77A9DFC21C8C}"/>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012DDB18-E0F3-6CB7-EA1F-E280042C78E5}"/>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64E343AA-6430-8CD0-AD46-2A2B8E527C53}"/>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E584893C-6CEB-27E6-2EB7-DF478352D7F2}"/>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54A09FB4-4511-AA58-72D5-389063913A0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18" name="Group 9">
              <a:extLst>
                <a:ext uri="{FF2B5EF4-FFF2-40B4-BE49-F238E27FC236}">
                  <a16:creationId xmlns:a16="http://schemas.microsoft.com/office/drawing/2014/main" id="{64E343AA-6430-8CD0-AD46-2A2B8E527C53}"/>
                </a:ext>
              </a:extLst>
            </p:cNvPr>
            <p:cNvGrpSpPr/>
            <p:nvPr/>
          </p:nvGrpSpPr>
          <p:grpSpPr>
            <a:xfrm>
              <a:off x="-126269" y="1181100"/>
              <a:ext cx="1028700" cy="771242"/>
              <a:chOff x="0" y="0"/>
              <a:chExt cx="270933" cy="140410"/>
            </a:xfrm>
            <a:solidFill>
              <a:srgbClr val="009B45"/>
            </a:solidFill>
          </p:grpSpPr>
          <p:sp>
            <p:nvSpPr>
              <p:cNvPr id="19" name="Freeform 10">
                <a:extLst>
                  <a:ext uri="{FF2B5EF4-FFF2-40B4-BE49-F238E27FC236}">
                    <a16:creationId xmlns:a16="http://schemas.microsoft.com/office/drawing/2014/main" id="{E584893C-6CEB-27E6-2EB7-DF478352D7F2}"/>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1" name="TextBox 11">
                <a:extLst>
                  <a:ext uri="{FF2B5EF4-FFF2-40B4-BE49-F238E27FC236}">
                    <a16:creationId xmlns:a16="http://schemas.microsoft.com/office/drawing/2014/main" id="{54A09FB4-4511-AA58-72D5-389063913A0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sp>
        <p:nvSpPr>
          <p:cNvPr id="13" name="投影片編號版面配置區 12">
            <a:extLst>
              <a:ext uri="{FF2B5EF4-FFF2-40B4-BE49-F238E27FC236}">
                <a16:creationId xmlns:a16="http://schemas.microsoft.com/office/drawing/2014/main" id="{3417A27A-C00C-4B11-A274-EAE90FD1BCA9}"/>
              </a:ext>
            </a:extLst>
          </p:cNvPr>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16" name="表格 15">
            <a:extLst>
              <a:ext uri="{FF2B5EF4-FFF2-40B4-BE49-F238E27FC236}">
                <a16:creationId xmlns:a16="http://schemas.microsoft.com/office/drawing/2014/main" id="{98F931A4-AE21-4562-82DC-BAD8DE08E05F}"/>
              </a:ext>
            </a:extLst>
          </p:cNvPr>
          <p:cNvGraphicFramePr>
            <a:graphicFrameLocks noGrp="1"/>
          </p:cNvGraphicFramePr>
          <p:nvPr>
            <p:extLst>
              <p:ext uri="{D42A27DB-BD31-4B8C-83A1-F6EECF244321}">
                <p14:modId xmlns:p14="http://schemas.microsoft.com/office/powerpoint/2010/main" val="466004404"/>
              </p:ext>
            </p:extLst>
          </p:nvPr>
        </p:nvGraphicFramePr>
        <p:xfrm>
          <a:off x="893869" y="1353783"/>
          <a:ext cx="17410053" cy="8989440"/>
        </p:xfrm>
        <a:graphic>
          <a:graphicData uri="http://schemas.openxmlformats.org/drawingml/2006/table">
            <a:tbl>
              <a:tblPr>
                <a:tableStyleId>{0505E3EF-67EA-436B-97B2-0124C06EBD24}</a:tableStyleId>
              </a:tblPr>
              <a:tblGrid>
                <a:gridCol w="2180877">
                  <a:extLst>
                    <a:ext uri="{9D8B030D-6E8A-4147-A177-3AD203B41FA5}">
                      <a16:colId xmlns:a16="http://schemas.microsoft.com/office/drawing/2014/main" val="1699866518"/>
                    </a:ext>
                  </a:extLst>
                </a:gridCol>
                <a:gridCol w="2033021">
                  <a:extLst>
                    <a:ext uri="{9D8B030D-6E8A-4147-A177-3AD203B41FA5}">
                      <a16:colId xmlns:a16="http://schemas.microsoft.com/office/drawing/2014/main" val="1515873244"/>
                    </a:ext>
                  </a:extLst>
                </a:gridCol>
                <a:gridCol w="3441350">
                  <a:extLst>
                    <a:ext uri="{9D8B030D-6E8A-4147-A177-3AD203B41FA5}">
                      <a16:colId xmlns:a16="http://schemas.microsoft.com/office/drawing/2014/main" val="1584492720"/>
                    </a:ext>
                  </a:extLst>
                </a:gridCol>
                <a:gridCol w="2086025">
                  <a:extLst>
                    <a:ext uri="{9D8B030D-6E8A-4147-A177-3AD203B41FA5}">
                      <a16:colId xmlns:a16="http://schemas.microsoft.com/office/drawing/2014/main" val="155147871"/>
                    </a:ext>
                  </a:extLst>
                </a:gridCol>
                <a:gridCol w="1828465">
                  <a:extLst>
                    <a:ext uri="{9D8B030D-6E8A-4147-A177-3AD203B41FA5}">
                      <a16:colId xmlns:a16="http://schemas.microsoft.com/office/drawing/2014/main" val="1125841573"/>
                    </a:ext>
                  </a:extLst>
                </a:gridCol>
                <a:gridCol w="5840315">
                  <a:extLst>
                    <a:ext uri="{9D8B030D-6E8A-4147-A177-3AD203B41FA5}">
                      <a16:colId xmlns:a16="http://schemas.microsoft.com/office/drawing/2014/main" val="1102735505"/>
                    </a:ext>
                  </a:extLst>
                </a:gridCol>
              </a:tblGrid>
              <a:tr h="951505">
                <a:tc>
                  <a:txBody>
                    <a:bodyPr/>
                    <a:lstStyle/>
                    <a:p>
                      <a:pPr algn="ctr" fontAlgn="ctr">
                        <a:buNone/>
                      </a:pPr>
                      <a:endParaRPr lang="en-US" altLang="zh-TW" sz="18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Students</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Faculty (within the</a:t>
                      </a:r>
                      <a:r>
                        <a:rPr lang="en-US" altLang="zh-TW" sz="3200" b="1" i="0" u="none" strike="noStrike"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manning quota)</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QS</a:t>
                      </a:r>
                      <a:r>
                        <a:rPr lang="zh-TW" altLang="en-US" sz="3200" b="1" i="0" u="none" strike="noStrike"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3200" b="1" i="0" u="none" strike="noStrike"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ranking</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Revenue</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a:r>
                        <a:rPr lang="en-US" altLang="zh-TW" sz="3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History</a:t>
                      </a:r>
                      <a:r>
                        <a:rPr lang="en-US" altLang="zh-TW" sz="3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of Expansion</a:t>
                      </a:r>
                      <a:endParaRPr lang="zh-TW" altLang="en-US" sz="3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888015034"/>
                  </a:ext>
                </a:extLst>
              </a:tr>
              <a:tr h="592404">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34,487</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2,038</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63</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212.9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endParaRPr lang="zh-TW" altLang="en-US" sz="28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57025118"/>
                  </a:ext>
                </a:extLst>
              </a:tr>
              <a:tr h="833489">
                <a:tc>
                  <a:txBody>
                    <a:bodyPr/>
                    <a:lstStyle/>
                    <a:p>
                      <a:pPr marL="92075" indent="4763"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NTHU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18,269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549275" indent="-457200">
                        <a:buFont typeface="Arial" panose="020B0604020202020204" pitchFamily="34" charset="0"/>
                        <a:buChar char="•"/>
                      </a:pP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merged with NHCUE</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and began admissions in academic 2017-18</a:t>
                      </a:r>
                    </a:p>
                    <a:p>
                      <a:pPr marL="549275" indent="-457200">
                        <a:buFont typeface="Arial" panose="020B0604020202020204" pitchFamily="34" charset="0"/>
                        <a:buChar char="•"/>
                      </a:pP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CHU will be closed in academic year 2030-31 and donated to NTHU.</a:t>
                      </a:r>
                      <a:endPar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489796231"/>
                  </a:ext>
                </a:extLst>
              </a:tr>
              <a:tr h="592404">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NYCU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22,117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106.3</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indent="0"/>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began admission in</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academic year 2021-22 after the merger</a:t>
                      </a:r>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075852424"/>
                  </a:ext>
                </a:extLst>
              </a:tr>
              <a:tr h="586766">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NCKU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23,381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116.3</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indent="0"/>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approved </a:t>
                      </a:r>
                      <a:r>
                        <a:rPr lang="en-US" altLang="zh-TW" sz="2200" b="1" i="0" u="none" strike="noStrike" kern="120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Shalun</a:t>
                      </a: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Healthcare and Innovation Park in</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2023</a:t>
                      </a:r>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388760364"/>
                  </a:ext>
                </a:extLst>
              </a:tr>
              <a:tr h="592404">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NTUST</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11,849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indent="0"/>
                      <a:r>
                        <a:rPr lang="en-GB"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HWHUT</a:t>
                      </a: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will be closed in academic year 2026-27 and donated to NTUST.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494444491"/>
                  </a:ext>
                </a:extLst>
              </a:tr>
              <a:tr h="592404">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NTNU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16,624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77.9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812301171"/>
                  </a:ext>
                </a:extLst>
              </a:tr>
              <a:tr h="592404">
                <a:tc>
                  <a:txBody>
                    <a:bodyPr/>
                    <a:lstStyle/>
                    <a:p>
                      <a:pPr marL="92075" indent="4763"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10,948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46</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marL="92075" indent="0"/>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acquired </a:t>
                      </a:r>
                      <a:r>
                        <a:rPr lang="en-US" altLang="zh-TW" sz="2200" b="1" i="0" u="none" strike="noStrike" kern="1200" baseline="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Lingya</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Campus in 2024</a:t>
                      </a:r>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extLst>
                  <a:ext uri="{0D108BD9-81ED-4DB2-BD59-A6C34878D82A}">
                    <a16:rowId xmlns:a16="http://schemas.microsoft.com/office/drawing/2014/main" val="4102861368"/>
                  </a:ext>
                </a:extLst>
              </a:tr>
              <a:tr h="951505">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p>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17,140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US" altLang="zh-TW" sz="3200" b="1" i="0" u="none" strike="noStrike" dirty="0">
                          <a:ln>
                            <a:noFill/>
                          </a:ln>
                          <a:solidFill>
                            <a:schemeClr val="accent4">
                              <a:lumMod val="60000"/>
                              <a:lumOff val="4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482</a:t>
                      </a:r>
                    </a:p>
                    <a:p>
                      <a:pPr algn="ctr" fontAlgn="ctr">
                        <a:buNone/>
                      </a:pPr>
                      <a:r>
                        <a:rPr lang="en-US" altLang="zh-TW" sz="3200" b="1" i="0" u="none" strike="noStrike" dirty="0">
                          <a:ln>
                            <a:noFill/>
                          </a:ln>
                          <a:solidFill>
                            <a:schemeClr val="accent4">
                              <a:lumMod val="60000"/>
                              <a:lumOff val="4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(estimated)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58.6</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zh-TW" altLang="en-US" sz="2200"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440401048"/>
                  </a:ext>
                </a:extLst>
              </a:tr>
              <a:tr h="592404">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NCU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12,563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51.7</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endParaRPr lang="zh-TW" altLang="en-US" sz="2200"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125719690"/>
                  </a:ext>
                </a:extLst>
              </a:tr>
              <a:tr h="592404">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NCHU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15,845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61.5</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established</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Nantou Campus (</a:t>
                      </a:r>
                      <a:r>
                        <a:rPr lang="en-US" altLang="zh-TW" sz="2200" b="1" i="0" u="none" strike="noStrike" kern="120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Zhongxing</a:t>
                      </a: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New Village)</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in 2022</a:t>
                      </a:r>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080696747"/>
                  </a:ext>
                </a:extLst>
              </a:tr>
              <a:tr h="592404">
                <a:tc>
                  <a:txBody>
                    <a:bodyPr/>
                    <a:lstStyle/>
                    <a:p>
                      <a:pPr marL="92075" indent="4763"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CCU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951-1,000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endParaRPr lang="zh-TW" altLang="en-US" sz="28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471517751"/>
                  </a:ext>
                </a:extLst>
              </a:tr>
            </a:tbl>
          </a:graphicData>
        </a:graphic>
      </p:graphicFrame>
      <p:sp>
        <p:nvSpPr>
          <p:cNvPr id="28" name="TextBox 5">
            <a:extLst>
              <a:ext uri="{FF2B5EF4-FFF2-40B4-BE49-F238E27FC236}">
                <a16:creationId xmlns:a16="http://schemas.microsoft.com/office/drawing/2014/main" id="{CB2D3E34-F39C-09AF-BDA3-C031C27D43CD}"/>
              </a:ext>
            </a:extLst>
          </p:cNvPr>
          <p:cNvSpPr txBox="1"/>
          <p:nvPr/>
        </p:nvSpPr>
        <p:spPr>
          <a:xfrm>
            <a:off x="1219200" y="292214"/>
            <a:ext cx="12212842" cy="1038746"/>
          </a:xfrm>
          <a:prstGeom prst="rect">
            <a:avLst/>
          </a:prstGeom>
        </p:spPr>
        <p:txBody>
          <a:bodyPr wrap="square" lIns="0" tIns="0" rIns="0" bIns="0" rtlCol="0" anchor="t">
            <a:spAutoFit/>
          </a:bodyPr>
          <a:lstStyle/>
          <a:p>
            <a:pPr marL="0" lvl="1">
              <a:lnSpc>
                <a:spcPts val="8119"/>
              </a:lnSpc>
              <a:spcBef>
                <a:spcPct val="0"/>
              </a:spcBef>
            </a:pPr>
            <a:r>
              <a:rPr lang="en-US" altLang="zh-TW" sz="6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Scale of National Universities</a:t>
            </a:r>
          </a:p>
        </p:txBody>
      </p:sp>
      <p:sp>
        <p:nvSpPr>
          <p:cNvPr id="29" name="文字方塊 28">
            <a:extLst>
              <a:ext uri="{FF2B5EF4-FFF2-40B4-BE49-F238E27FC236}">
                <a16:creationId xmlns:a16="http://schemas.microsoft.com/office/drawing/2014/main" id="{96036DB3-6132-8E17-F2B5-C2E5D41E1108}"/>
              </a:ext>
            </a:extLst>
          </p:cNvPr>
          <p:cNvSpPr txBox="1"/>
          <p:nvPr/>
        </p:nvSpPr>
        <p:spPr>
          <a:xfrm>
            <a:off x="12573000" y="9914697"/>
            <a:ext cx="7058014"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0" name="文字方塊 29">
            <a:extLst>
              <a:ext uri="{FF2B5EF4-FFF2-40B4-BE49-F238E27FC236}">
                <a16:creationId xmlns:a16="http://schemas.microsoft.com/office/drawing/2014/main" id="{AC33BE88-E0D8-4164-BC1E-3C96E68E693E}"/>
              </a:ext>
            </a:extLst>
          </p:cNvPr>
          <p:cNvSpPr txBox="1"/>
          <p:nvPr/>
        </p:nvSpPr>
        <p:spPr>
          <a:xfrm>
            <a:off x="11353800" y="917857"/>
            <a:ext cx="6722270" cy="400110"/>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of the 2024-2025 academic year, and fiscal year 2023</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545760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D93F-450F-49C9-4D45-B630888FD23E}"/>
            </a:ext>
          </a:extLst>
        </p:cNvPr>
        <p:cNvGrpSpPr/>
        <p:nvPr/>
      </p:nvGrpSpPr>
      <p:grpSpPr>
        <a:xfrm>
          <a:off x="0" y="0"/>
          <a:ext cx="0" cy="0"/>
          <a:chOff x="0" y="0"/>
          <a:chExt cx="0" cy="0"/>
        </a:xfrm>
      </p:grpSpPr>
      <p:sp>
        <p:nvSpPr>
          <p:cNvPr id="10" name="Freeform 10">
            <a:extLst>
              <a:ext uri="{FF2B5EF4-FFF2-40B4-BE49-F238E27FC236}">
                <a16:creationId xmlns:a16="http://schemas.microsoft.com/office/drawing/2014/main" id="{E5DCB410-989A-F571-4B78-4051FA0EF488}"/>
              </a:ext>
            </a:extLst>
          </p:cNvPr>
          <p:cNvSpPr/>
          <p:nvPr/>
        </p:nvSpPr>
        <p:spPr>
          <a:xfrm rot="-10800000">
            <a:off x="16151484" y="1434971"/>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群組 5"/>
          <p:cNvGrpSpPr/>
          <p:nvPr/>
        </p:nvGrpSpPr>
        <p:grpSpPr>
          <a:xfrm>
            <a:off x="-3412" y="310958"/>
            <a:ext cx="18416056" cy="1500482"/>
            <a:chOff x="-128056" y="969668"/>
            <a:chExt cx="18416056" cy="1500482"/>
          </a:xfrm>
        </p:grpSpPr>
        <p:grpSp>
          <p:nvGrpSpPr>
            <p:cNvPr id="2" name="Group 2">
              <a:extLst>
                <a:ext uri="{FF2B5EF4-FFF2-40B4-BE49-F238E27FC236}">
                  <a16:creationId xmlns:a16="http://schemas.microsoft.com/office/drawing/2014/main" id="{7F37D442-E019-3B18-5E42-0FCC54B4D3D6}"/>
                </a:ext>
              </a:extLst>
            </p:cNvPr>
            <p:cNvGrpSpPr/>
            <p:nvPr/>
          </p:nvGrpSpPr>
          <p:grpSpPr>
            <a:xfrm>
              <a:off x="-128056" y="986999"/>
              <a:ext cx="18416056" cy="1476896"/>
              <a:chOff x="0" y="0"/>
              <a:chExt cx="4850319" cy="388977"/>
            </a:xfrm>
            <a:solidFill>
              <a:schemeClr val="bg1"/>
            </a:solidFill>
          </p:grpSpPr>
          <p:sp>
            <p:nvSpPr>
              <p:cNvPr id="3" name="Freeform 3">
                <a:extLst>
                  <a:ext uri="{FF2B5EF4-FFF2-40B4-BE49-F238E27FC236}">
                    <a16:creationId xmlns:a16="http://schemas.microsoft.com/office/drawing/2014/main" id="{3AC5865B-2CA9-F129-8A7A-C78B0101E449}"/>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a:extLst>
                  <a:ext uri="{FF2B5EF4-FFF2-40B4-BE49-F238E27FC236}">
                    <a16:creationId xmlns:a16="http://schemas.microsoft.com/office/drawing/2014/main" id="{1A0177B5-7F0A-18B1-CE1D-5B575F06EB4B}"/>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CB2D3E34-F39C-09AF-BDA3-C031C27D43CD}"/>
                </a:ext>
              </a:extLst>
            </p:cNvPr>
            <p:cNvSpPr txBox="1"/>
            <p:nvPr/>
          </p:nvSpPr>
          <p:spPr>
            <a:xfrm>
              <a:off x="1579358" y="1187355"/>
              <a:ext cx="12212842" cy="1038746"/>
            </a:xfrm>
            <a:prstGeom prst="rect">
              <a:avLst/>
            </a:prstGeom>
          </p:spPr>
          <p:txBody>
            <a:bodyPr wrap="square" lIns="0" tIns="0" rIns="0" bIns="0" rtlCol="0" anchor="t">
              <a:spAutoFit/>
            </a:bodyPr>
            <a:lstStyle/>
            <a:p>
              <a:pPr marL="0" lvl="1">
                <a:lnSpc>
                  <a:spcPts val="8119"/>
                </a:lnSpc>
                <a:spcBef>
                  <a:spcPct val="0"/>
                </a:spcBef>
              </a:pPr>
              <a:r>
                <a:rPr lang="en-US" altLang="zh-TW" sz="6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Impact on Local Community</a:t>
              </a:r>
            </a:p>
          </p:txBody>
        </p:sp>
        <p:grpSp>
          <p:nvGrpSpPr>
            <p:cNvPr id="22" name="Group 6">
              <a:extLst>
                <a:ext uri="{FF2B5EF4-FFF2-40B4-BE49-F238E27FC236}">
                  <a16:creationId xmlns:a16="http://schemas.microsoft.com/office/drawing/2014/main" id="{920E1BA5-57CD-C179-7BA5-CB3DFB58F203}"/>
                </a:ext>
              </a:extLst>
            </p:cNvPr>
            <p:cNvGrpSpPr/>
            <p:nvPr/>
          </p:nvGrpSpPr>
          <p:grpSpPr>
            <a:xfrm>
              <a:off x="-126269" y="993254"/>
              <a:ext cx="1028700" cy="1476896"/>
              <a:chOff x="0" y="0"/>
              <a:chExt cx="270933" cy="273173"/>
            </a:xfrm>
            <a:solidFill>
              <a:srgbClr val="00A0E9"/>
            </a:solidFill>
          </p:grpSpPr>
          <p:sp>
            <p:nvSpPr>
              <p:cNvPr id="23" name="Freeform 7">
                <a:extLst>
                  <a:ext uri="{FF2B5EF4-FFF2-40B4-BE49-F238E27FC236}">
                    <a16:creationId xmlns:a16="http://schemas.microsoft.com/office/drawing/2014/main" id="{25EE822E-E047-A73F-4100-77A9DFC21C8C}"/>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012DDB18-E0F3-6CB7-EA1F-E280042C78E5}"/>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64E343AA-6430-8CD0-AD46-2A2B8E527C53}"/>
                </a:ext>
              </a:extLst>
            </p:cNvPr>
            <p:cNvGrpSpPr/>
            <p:nvPr/>
          </p:nvGrpSpPr>
          <p:grpSpPr>
            <a:xfrm>
              <a:off x="-128056" y="969668"/>
              <a:ext cx="1028700" cy="771242"/>
              <a:chOff x="0" y="0"/>
              <a:chExt cx="270933" cy="140410"/>
            </a:xfrm>
            <a:solidFill>
              <a:srgbClr val="009B45"/>
            </a:solidFill>
          </p:grpSpPr>
          <p:sp>
            <p:nvSpPr>
              <p:cNvPr id="26" name="Freeform 10">
                <a:extLst>
                  <a:ext uri="{FF2B5EF4-FFF2-40B4-BE49-F238E27FC236}">
                    <a16:creationId xmlns:a16="http://schemas.microsoft.com/office/drawing/2014/main" id="{E584893C-6CEB-27E6-2EB7-DF478352D7F2}"/>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54A09FB4-4511-AA58-72D5-389063913A0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sp>
        <p:nvSpPr>
          <p:cNvPr id="13" name="投影片編號版面配置區 12">
            <a:extLst>
              <a:ext uri="{FF2B5EF4-FFF2-40B4-BE49-F238E27FC236}">
                <a16:creationId xmlns:a16="http://schemas.microsoft.com/office/drawing/2014/main" id="{3417A27A-C00C-4B11-A274-EAE90FD1BCA9}"/>
              </a:ext>
            </a:extLst>
          </p:cNvPr>
          <p:cNvSpPr>
            <a:spLocks noGrp="1"/>
          </p:cNvSpPr>
          <p:nvPr>
            <p:ph type="sldNum" sz="quarter" idx="12"/>
          </p:nvPr>
        </p:nvSpPr>
        <p:spPr/>
        <p:txBody>
          <a:bodyPr/>
          <a:lstStyle/>
          <a:p>
            <a:fld id="{B6F15528-21DE-4FAA-801E-634DDDAF4B2B}" type="slidenum">
              <a:rPr lang="en-US" smtClean="0"/>
              <a:pPr/>
              <a:t>24</a:t>
            </a:fld>
            <a:endParaRPr lang="en-US" dirty="0"/>
          </a:p>
        </p:txBody>
      </p:sp>
      <p:graphicFrame>
        <p:nvGraphicFramePr>
          <p:cNvPr id="16" name="表格 15">
            <a:extLst>
              <a:ext uri="{FF2B5EF4-FFF2-40B4-BE49-F238E27FC236}">
                <a16:creationId xmlns:a16="http://schemas.microsoft.com/office/drawing/2014/main" id="{98F931A4-AE21-4562-82DC-BAD8DE08E05F}"/>
              </a:ext>
            </a:extLst>
          </p:cNvPr>
          <p:cNvGraphicFramePr>
            <a:graphicFrameLocks noGrp="1"/>
          </p:cNvGraphicFramePr>
          <p:nvPr>
            <p:extLst>
              <p:ext uri="{D42A27DB-BD31-4B8C-83A1-F6EECF244321}">
                <p14:modId xmlns:p14="http://schemas.microsoft.com/office/powerpoint/2010/main" val="2764174814"/>
              </p:ext>
            </p:extLst>
          </p:nvPr>
        </p:nvGraphicFramePr>
        <p:xfrm>
          <a:off x="762000" y="1595989"/>
          <a:ext cx="17064000" cy="8584920"/>
        </p:xfrm>
        <a:graphic>
          <a:graphicData uri="http://schemas.openxmlformats.org/drawingml/2006/table">
            <a:tbl>
              <a:tblPr>
                <a:tableStyleId>{0505E3EF-67EA-436B-97B2-0124C06EBD24}</a:tableStyleId>
              </a:tblPr>
              <a:tblGrid>
                <a:gridCol w="2160000">
                  <a:extLst>
                    <a:ext uri="{9D8B030D-6E8A-4147-A177-3AD203B41FA5}">
                      <a16:colId xmlns:a16="http://schemas.microsoft.com/office/drawing/2014/main" val="1699866518"/>
                    </a:ext>
                  </a:extLst>
                </a:gridCol>
                <a:gridCol w="1980000">
                  <a:extLst>
                    <a:ext uri="{9D8B030D-6E8A-4147-A177-3AD203B41FA5}">
                      <a16:colId xmlns:a16="http://schemas.microsoft.com/office/drawing/2014/main" val="1515873244"/>
                    </a:ext>
                  </a:extLst>
                </a:gridCol>
                <a:gridCol w="3527828">
                  <a:extLst>
                    <a:ext uri="{9D8B030D-6E8A-4147-A177-3AD203B41FA5}">
                      <a16:colId xmlns:a16="http://schemas.microsoft.com/office/drawing/2014/main" val="1584492720"/>
                    </a:ext>
                  </a:extLst>
                </a:gridCol>
                <a:gridCol w="2009572">
                  <a:extLst>
                    <a:ext uri="{9D8B030D-6E8A-4147-A177-3AD203B41FA5}">
                      <a16:colId xmlns:a16="http://schemas.microsoft.com/office/drawing/2014/main" val="155147871"/>
                    </a:ext>
                  </a:extLst>
                </a:gridCol>
                <a:gridCol w="1626600">
                  <a:extLst>
                    <a:ext uri="{9D8B030D-6E8A-4147-A177-3AD203B41FA5}">
                      <a16:colId xmlns:a16="http://schemas.microsoft.com/office/drawing/2014/main" val="1125841573"/>
                    </a:ext>
                  </a:extLst>
                </a:gridCol>
                <a:gridCol w="5760000">
                  <a:extLst>
                    <a:ext uri="{9D8B030D-6E8A-4147-A177-3AD203B41FA5}">
                      <a16:colId xmlns:a16="http://schemas.microsoft.com/office/drawing/2014/main" val="1102735505"/>
                    </a:ext>
                  </a:extLst>
                </a:gridCol>
              </a:tblGrid>
              <a:tr h="612000">
                <a:tc>
                  <a:txBody>
                    <a:bodyPr/>
                    <a:lstStyle/>
                    <a:p>
                      <a:pPr algn="ctr" fontAlgn="ctr">
                        <a:buNone/>
                      </a:pPr>
                      <a:endParaRPr lang="en-US" altLang="zh-TW" sz="18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Students</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Faculty (within the manning quota)</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QS</a:t>
                      </a:r>
                      <a:r>
                        <a:rPr lang="zh-TW" altLang="en-US" sz="3200" b="1" i="0" u="none" strike="noStrike"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3200" b="1" i="0" u="none" strike="noStrike"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ranking</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Revenue</a:t>
                      </a:r>
                      <a:endPar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a:r>
                        <a:rPr lang="en-US" altLang="zh-TW" sz="3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History of Expansion</a:t>
                      </a:r>
                      <a:endParaRPr lang="zh-TW" altLang="en-US" sz="3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888015034"/>
                  </a:ext>
                </a:extLst>
              </a:tr>
              <a:tr h="612000">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NCKU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23,381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116.3</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54927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approved </a:t>
                      </a:r>
                      <a:r>
                        <a:rPr lang="en-US" altLang="zh-TW" sz="2200" b="1" i="0" u="none" strike="noStrike" kern="120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Shalun</a:t>
                      </a: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Healthcare and Innovation Park in</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2023</a:t>
                      </a:r>
                    </a:p>
                    <a:p>
                      <a:pPr marL="549275"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established a semiconductor industry talent training center (85 Sky</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Tower</a:t>
                      </a: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in 2024</a:t>
                      </a:r>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781618436"/>
                  </a:ext>
                </a:extLst>
              </a:tr>
              <a:tr h="612000">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NYCU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22,117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106.3</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549275"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began admission in</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academic year 2021-22 after the merger</a:t>
                      </a:r>
                    </a:p>
                    <a:p>
                      <a:pPr marL="549275"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Establish Kaohsiung Campus (Garden Villa Kaohsiung) in 2024</a:t>
                      </a:r>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075852424"/>
                  </a:ext>
                </a:extLst>
              </a:tr>
              <a:tr h="606176">
                <a:tc>
                  <a:txBody>
                    <a:bodyPr/>
                    <a:lstStyle/>
                    <a:p>
                      <a:pPr marL="92075" indent="4763"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NTHU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18,269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89</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549275" indent="-457200">
                        <a:buFont typeface="Arial" panose="020B0604020202020204" pitchFamily="34" charset="0"/>
                        <a:buChar char="•"/>
                      </a:pP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merged with NHCUE</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and began admissions in academic 2017-18</a:t>
                      </a:r>
                    </a:p>
                    <a:p>
                      <a:pPr marL="549275" indent="-457200">
                        <a:buFont typeface="Arial" panose="020B0604020202020204" pitchFamily="34" charset="0"/>
                        <a:buChar char="•"/>
                      </a:pP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CHU will be closed in academic year 2030-31 and donated to NTHU.</a:t>
                      </a:r>
                    </a:p>
                    <a:p>
                      <a:pPr marL="549275" indent="-457200">
                        <a:buFont typeface="Arial" panose="020B0604020202020204" pitchFamily="34" charset="0"/>
                        <a:buChar char="•"/>
                      </a:pP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establish Kaohsiung Campus (</a:t>
                      </a:r>
                      <a:r>
                        <a:rPr lang="en-US" altLang="zh-TW" sz="2200" b="1" i="0" u="none" strike="noStrike" kern="1200" baseline="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Zuoying</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Junior High School) in 2024</a:t>
                      </a:r>
                      <a:endPar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388760364"/>
                  </a:ext>
                </a:extLst>
              </a:tr>
              <a:tr h="612000">
                <a:tc>
                  <a:txBody>
                    <a:bodyPr/>
                    <a:lstStyle/>
                    <a:p>
                      <a:pPr marL="92075" indent="4763"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10,948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46</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tc>
                  <a:txBody>
                    <a:bodyPr/>
                    <a:lstStyle/>
                    <a:p>
                      <a:pPr marL="92075" indent="0"/>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acquired </a:t>
                      </a:r>
                      <a:r>
                        <a:rPr lang="en-US" altLang="zh-TW" sz="2200" b="1" i="0" u="none" strike="noStrike" kern="1200" baseline="0" dirty="0" err="1">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Lingya</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Campus in 2024</a:t>
                      </a:r>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A5"/>
                    </a:solidFill>
                  </a:tcPr>
                </a:tc>
                <a:extLst>
                  <a:ext uri="{0D108BD9-81ED-4DB2-BD59-A6C34878D82A}">
                    <a16:rowId xmlns:a16="http://schemas.microsoft.com/office/drawing/2014/main" val="3494444491"/>
                  </a:ext>
                </a:extLst>
              </a:tr>
              <a:tr h="612000">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p>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17,140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US" altLang="zh-TW" sz="3200" b="1" i="0" u="none" strike="noStrike" dirty="0">
                          <a:ln>
                            <a:noFill/>
                          </a:ln>
                          <a:solidFill>
                            <a:schemeClr val="accent4">
                              <a:lumMod val="60000"/>
                              <a:lumOff val="4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482</a:t>
                      </a:r>
                    </a:p>
                    <a:p>
                      <a:pPr algn="ctr" fontAlgn="ctr">
                        <a:buNone/>
                      </a:pPr>
                      <a:r>
                        <a:rPr lang="en-US" altLang="zh-TW" sz="3200" b="1" i="0" u="none" strike="noStrike" dirty="0">
                          <a:ln>
                            <a:noFill/>
                          </a:ln>
                          <a:solidFill>
                            <a:schemeClr val="accent4">
                              <a:lumMod val="60000"/>
                              <a:lumOff val="4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(estimated)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58.6</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zh-TW" altLang="en-US" sz="2200"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812301171"/>
                  </a:ext>
                </a:extLst>
              </a:tr>
              <a:tr h="612000">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NKUST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27,419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62.3</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indent="0"/>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university merger in 2028 (former</a:t>
                      </a:r>
                      <a:r>
                        <a:rPr lang="en-US" altLang="zh-TW" sz="2200" b="1" i="0" u="none" strike="noStrike" kern="120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NKUAS +NKFUST+NKMU</a:t>
                      </a:r>
                      <a:endParaRPr lang="zh-TW" altLang="en-US" sz="22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4102861368"/>
                  </a:ext>
                </a:extLst>
              </a:tr>
              <a:tr h="612000">
                <a:tc>
                  <a:txBody>
                    <a:bodyPr/>
                    <a:lstStyle/>
                    <a:p>
                      <a:pPr marL="92075" indent="0" algn="l" fontAlgn="ctr">
                        <a:buNone/>
                      </a:pPr>
                      <a:r>
                        <a:rPr lang="en-US" altLang="zh-TW"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3200" b="1" i="0" u="none" strike="noStrike"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6,192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buNone/>
                      </a:pPr>
                      <a:r>
                        <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12.6</a:t>
                      </a:r>
                      <a:r>
                        <a:rPr lang="zh-TW" altLang="en-US"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億</a:t>
                      </a:r>
                      <a:endParaRPr lang="en-US" altLang="zh-TW" sz="3200" b="1" i="0" u="none" strike="noStrike"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92075" indent="0"/>
                      <a:endParaRPr lang="zh-TW" altLang="en-US" sz="2800" b="1" i="0" u="none" strike="noStrike" kern="120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125719690"/>
                  </a:ext>
                </a:extLst>
              </a:tr>
            </a:tbl>
          </a:graphicData>
        </a:graphic>
      </p:graphicFrame>
      <p:sp>
        <p:nvSpPr>
          <p:cNvPr id="18" name="Freeform 10">
            <a:extLst>
              <a:ext uri="{FF2B5EF4-FFF2-40B4-BE49-F238E27FC236}">
                <a16:creationId xmlns:a16="http://schemas.microsoft.com/office/drawing/2014/main" id="{E5DCB410-989A-F571-4B78-4051FA0EF488}"/>
              </a:ext>
            </a:extLst>
          </p:cNvPr>
          <p:cNvSpPr/>
          <p:nvPr/>
        </p:nvSpPr>
        <p:spPr>
          <a:xfrm rot="10800000">
            <a:off x="16423147" y="435118"/>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文字方塊 18">
            <a:extLst>
              <a:ext uri="{FF2B5EF4-FFF2-40B4-BE49-F238E27FC236}">
                <a16:creationId xmlns:a16="http://schemas.microsoft.com/office/drawing/2014/main" id="{96036DB3-6132-8E17-F2B5-C2E5D41E1108}"/>
              </a:ext>
            </a:extLst>
          </p:cNvPr>
          <p:cNvSpPr txBox="1"/>
          <p:nvPr/>
        </p:nvSpPr>
        <p:spPr>
          <a:xfrm>
            <a:off x="12015793" y="9879826"/>
            <a:ext cx="7058014" cy="276999"/>
          </a:xfrm>
          <a:prstGeom prst="rect">
            <a:avLst/>
          </a:prstGeom>
          <a:noFill/>
        </p:spPr>
        <p:txBody>
          <a:bodyPr wrap="square" rtlCol="0">
            <a:spAutoFit/>
          </a:bodyPr>
          <a:lstStyle/>
          <a:p>
            <a:r>
              <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rPr>
              <a:t>Sources : University and College Information Public Platform of the Ministry of Education</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1" name="文字方塊 20">
            <a:extLst>
              <a:ext uri="{FF2B5EF4-FFF2-40B4-BE49-F238E27FC236}">
                <a16:creationId xmlns:a16="http://schemas.microsoft.com/office/drawing/2014/main" id="{AC33BE88-E0D8-4164-BC1E-3C96E68E693E}"/>
              </a:ext>
            </a:extLst>
          </p:cNvPr>
          <p:cNvSpPr txBox="1"/>
          <p:nvPr/>
        </p:nvSpPr>
        <p:spPr>
          <a:xfrm>
            <a:off x="11565730" y="1120300"/>
            <a:ext cx="6722270" cy="400110"/>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Statistics of the 2024-2025 academic year, and fiscal year 2023</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460025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8056" y="0"/>
            <a:ext cx="4787136" cy="10287000"/>
            <a:chOff x="0" y="0"/>
            <a:chExt cx="1260809" cy="2709333"/>
          </a:xfrm>
          <a:solidFill>
            <a:srgbClr val="FFEC9F"/>
          </a:solidFill>
        </p:grpSpPr>
        <p:sp>
          <p:nvSpPr>
            <p:cNvPr id="4" name="Freeform 4"/>
            <p:cNvSpPr/>
            <p:nvPr/>
          </p:nvSpPr>
          <p:spPr>
            <a:xfrm>
              <a:off x="0" y="0"/>
              <a:ext cx="1260809" cy="2709333"/>
            </a:xfrm>
            <a:custGeom>
              <a:avLst/>
              <a:gdLst/>
              <a:ahLst/>
              <a:cxnLst/>
              <a:rect l="l" t="t" r="r" b="b"/>
              <a:pathLst>
                <a:path w="1260809" h="2709333">
                  <a:moveTo>
                    <a:pt x="0" y="0"/>
                  </a:moveTo>
                  <a:lnTo>
                    <a:pt x="1260809" y="0"/>
                  </a:lnTo>
                  <a:lnTo>
                    <a:pt x="1260809" y="2709333"/>
                  </a:lnTo>
                  <a:lnTo>
                    <a:pt x="0" y="2709333"/>
                  </a:lnTo>
                  <a:close/>
                </a:path>
              </a:pathLst>
            </a:custGeom>
            <a:grpFill/>
          </p:spPr>
        </p:sp>
        <p:sp>
          <p:nvSpPr>
            <p:cNvPr id="5" name="TextBox 5"/>
            <p:cNvSpPr txBox="1"/>
            <p:nvPr/>
          </p:nvSpPr>
          <p:spPr>
            <a:xfrm>
              <a:off x="0" y="-57150"/>
              <a:ext cx="1260809" cy="2766483"/>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flipH="1">
            <a:off x="4080687" y="533119"/>
            <a:ext cx="1156786" cy="9220761"/>
          </a:xfrm>
          <a:custGeom>
            <a:avLst/>
            <a:gdLst/>
            <a:ahLst/>
            <a:cxnLst/>
            <a:rect l="l" t="t" r="r" b="b"/>
            <a:pathLst>
              <a:path w="1156786" h="9220761">
                <a:moveTo>
                  <a:pt x="1156786" y="0"/>
                </a:moveTo>
                <a:lnTo>
                  <a:pt x="0" y="0"/>
                </a:lnTo>
                <a:lnTo>
                  <a:pt x="0" y="9220762"/>
                </a:lnTo>
                <a:lnTo>
                  <a:pt x="1156786" y="9220762"/>
                </a:lnTo>
                <a:lnTo>
                  <a:pt x="115678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10800000">
            <a:off x="7495529" y="9070066"/>
            <a:ext cx="1482099" cy="376469"/>
          </a:xfrm>
          <a:custGeom>
            <a:avLst/>
            <a:gdLst/>
            <a:ahLst/>
            <a:cxnLst/>
            <a:rect l="l" t="t" r="r" b="b"/>
            <a:pathLst>
              <a:path w="1482099" h="376469">
                <a:moveTo>
                  <a:pt x="0" y="0"/>
                </a:moveTo>
                <a:lnTo>
                  <a:pt x="1482099" y="0"/>
                </a:lnTo>
                <a:lnTo>
                  <a:pt x="1482099" y="376468"/>
                </a:lnTo>
                <a:lnTo>
                  <a:pt x="0" y="376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圖片 17">
            <a:extLst>
              <a:ext uri="{FF2B5EF4-FFF2-40B4-BE49-F238E27FC236}">
                <a16:creationId xmlns:a16="http://schemas.microsoft.com/office/drawing/2014/main" id="{E03C2557-4BB2-4D66-9FDC-7027FB0C28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402" y="1485900"/>
            <a:ext cx="1996219" cy="1370070"/>
          </a:xfrm>
          <a:prstGeom prst="rect">
            <a:avLst/>
          </a:prstGeom>
        </p:spPr>
      </p:pic>
      <p:pic>
        <p:nvPicPr>
          <p:cNvPr id="20" name="圖片 19">
            <a:extLst>
              <a:ext uri="{FF2B5EF4-FFF2-40B4-BE49-F238E27FC236}">
                <a16:creationId xmlns:a16="http://schemas.microsoft.com/office/drawing/2014/main" id="{2E19593F-8EF3-4B54-A0AE-1A4A46D1A4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886" y="7112586"/>
            <a:ext cx="1988494" cy="1988494"/>
          </a:xfrm>
          <a:prstGeom prst="rect">
            <a:avLst/>
          </a:prstGeom>
        </p:spPr>
      </p:pic>
      <p:grpSp>
        <p:nvGrpSpPr>
          <p:cNvPr id="21" name="Group 11">
            <a:extLst>
              <a:ext uri="{FF2B5EF4-FFF2-40B4-BE49-F238E27FC236}">
                <a16:creationId xmlns:a16="http://schemas.microsoft.com/office/drawing/2014/main" id="{217341AF-6B15-46D8-BE6A-4009C3D01C62}"/>
              </a:ext>
            </a:extLst>
          </p:cNvPr>
          <p:cNvGrpSpPr/>
          <p:nvPr/>
        </p:nvGrpSpPr>
        <p:grpSpPr>
          <a:xfrm>
            <a:off x="17259300" y="0"/>
            <a:ext cx="1028700" cy="533119"/>
            <a:chOff x="0" y="0"/>
            <a:chExt cx="270933" cy="140410"/>
          </a:xfrm>
          <a:solidFill>
            <a:srgbClr val="EFB819"/>
          </a:solidFill>
        </p:grpSpPr>
        <p:sp>
          <p:nvSpPr>
            <p:cNvPr id="22" name="Freeform 12">
              <a:extLst>
                <a:ext uri="{FF2B5EF4-FFF2-40B4-BE49-F238E27FC236}">
                  <a16:creationId xmlns:a16="http://schemas.microsoft.com/office/drawing/2014/main" id="{38F7AE8E-9482-4022-B902-F5D08542F761}"/>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3" name="TextBox 13">
              <a:extLst>
                <a:ext uri="{FF2B5EF4-FFF2-40B4-BE49-F238E27FC236}">
                  <a16:creationId xmlns:a16="http://schemas.microsoft.com/office/drawing/2014/main" id="{EDB0B4D4-F462-499C-8EA5-FBDF3F69A3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24" name="Group 14">
            <a:extLst>
              <a:ext uri="{FF2B5EF4-FFF2-40B4-BE49-F238E27FC236}">
                <a16:creationId xmlns:a16="http://schemas.microsoft.com/office/drawing/2014/main" id="{DF6E23F4-7A8D-45D0-8884-840AC4FFCF4E}"/>
              </a:ext>
            </a:extLst>
          </p:cNvPr>
          <p:cNvGrpSpPr/>
          <p:nvPr/>
        </p:nvGrpSpPr>
        <p:grpSpPr>
          <a:xfrm>
            <a:off x="17259300" y="533119"/>
            <a:ext cx="1028700" cy="533119"/>
            <a:chOff x="0" y="0"/>
            <a:chExt cx="270933" cy="140410"/>
          </a:xfrm>
        </p:grpSpPr>
        <p:sp>
          <p:nvSpPr>
            <p:cNvPr id="25" name="Freeform 15">
              <a:extLst>
                <a:ext uri="{FF2B5EF4-FFF2-40B4-BE49-F238E27FC236}">
                  <a16:creationId xmlns:a16="http://schemas.microsoft.com/office/drawing/2014/main" id="{008EA025-74B2-49FD-B3FC-ECB8A44173BF}"/>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solidFill>
              <a:srgbClr val="A7A9AC"/>
            </a:solidFill>
          </p:spPr>
        </p:sp>
        <p:sp>
          <p:nvSpPr>
            <p:cNvPr id="26" name="TextBox 16">
              <a:extLst>
                <a:ext uri="{FF2B5EF4-FFF2-40B4-BE49-F238E27FC236}">
                  <a16:creationId xmlns:a16="http://schemas.microsoft.com/office/drawing/2014/main" id="{0A8C2F34-D5AC-4D62-9A7A-71B0F7B101E6}"/>
                </a:ext>
              </a:extLst>
            </p:cNvPr>
            <p:cNvSpPr txBox="1"/>
            <p:nvPr/>
          </p:nvSpPr>
          <p:spPr>
            <a:xfrm>
              <a:off x="0" y="-57150"/>
              <a:ext cx="270933" cy="197560"/>
            </a:xfrm>
            <a:prstGeom prst="rect">
              <a:avLst/>
            </a:prstGeom>
          </p:spPr>
          <p:txBody>
            <a:bodyPr lIns="50800" tIns="50800" rIns="50800" bIns="50800" rtlCol="0" anchor="ctr"/>
            <a:lstStyle/>
            <a:p>
              <a:pPr algn="ctr">
                <a:lnSpc>
                  <a:spcPts val="2659"/>
                </a:lnSpc>
              </a:pPr>
              <a:endParaRPr dirty="0"/>
            </a:p>
          </p:txBody>
        </p:sp>
      </p:grpSp>
      <p:grpSp>
        <p:nvGrpSpPr>
          <p:cNvPr id="27" name="Group 6">
            <a:extLst>
              <a:ext uri="{FF2B5EF4-FFF2-40B4-BE49-F238E27FC236}">
                <a16:creationId xmlns:a16="http://schemas.microsoft.com/office/drawing/2014/main" id="{6C982F19-C470-4F70-9FF9-D3A77DDB302F}"/>
              </a:ext>
            </a:extLst>
          </p:cNvPr>
          <p:cNvGrpSpPr/>
          <p:nvPr/>
        </p:nvGrpSpPr>
        <p:grpSpPr>
          <a:xfrm>
            <a:off x="17259300" y="9258300"/>
            <a:ext cx="1028700" cy="1037204"/>
            <a:chOff x="0" y="0"/>
            <a:chExt cx="270933" cy="273173"/>
          </a:xfrm>
          <a:solidFill>
            <a:srgbClr val="00A0E9"/>
          </a:solidFill>
        </p:grpSpPr>
        <p:sp>
          <p:nvSpPr>
            <p:cNvPr id="28" name="Freeform 7">
              <a:extLst>
                <a:ext uri="{FF2B5EF4-FFF2-40B4-BE49-F238E27FC236}">
                  <a16:creationId xmlns:a16="http://schemas.microsoft.com/office/drawing/2014/main" id="{8E6D56DC-C9B4-4703-B578-C733A6019C2B}"/>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9" name="TextBox 8">
              <a:extLst>
                <a:ext uri="{FF2B5EF4-FFF2-40B4-BE49-F238E27FC236}">
                  <a16:creationId xmlns:a16="http://schemas.microsoft.com/office/drawing/2014/main" id="{9D911280-FE1B-48D5-8350-9551CF4F9DBA}"/>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30" name="Group 9">
            <a:extLst>
              <a:ext uri="{FF2B5EF4-FFF2-40B4-BE49-F238E27FC236}">
                <a16:creationId xmlns:a16="http://schemas.microsoft.com/office/drawing/2014/main" id="{5B858CA3-2E73-4762-92C1-5ED06165C138}"/>
              </a:ext>
            </a:extLst>
          </p:cNvPr>
          <p:cNvGrpSpPr/>
          <p:nvPr/>
        </p:nvGrpSpPr>
        <p:grpSpPr>
          <a:xfrm>
            <a:off x="17259300" y="9258300"/>
            <a:ext cx="1028700" cy="533119"/>
            <a:chOff x="0" y="0"/>
            <a:chExt cx="270933" cy="140410"/>
          </a:xfrm>
          <a:solidFill>
            <a:srgbClr val="009B45"/>
          </a:solidFill>
        </p:grpSpPr>
        <p:sp>
          <p:nvSpPr>
            <p:cNvPr id="31" name="Freeform 10">
              <a:extLst>
                <a:ext uri="{FF2B5EF4-FFF2-40B4-BE49-F238E27FC236}">
                  <a16:creationId xmlns:a16="http://schemas.microsoft.com/office/drawing/2014/main" id="{6BF2CDB5-F7A4-4A6B-86B1-E7891629B80B}"/>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32" name="TextBox 11">
              <a:extLst>
                <a:ext uri="{FF2B5EF4-FFF2-40B4-BE49-F238E27FC236}">
                  <a16:creationId xmlns:a16="http://schemas.microsoft.com/office/drawing/2014/main" id="{94AB761B-2B8F-43D2-BA36-AF0D2810374C}"/>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sp>
        <p:nvSpPr>
          <p:cNvPr id="12" name="投影片編號版面配置區 11">
            <a:extLst>
              <a:ext uri="{FF2B5EF4-FFF2-40B4-BE49-F238E27FC236}">
                <a16:creationId xmlns:a16="http://schemas.microsoft.com/office/drawing/2014/main" id="{EC626B71-7114-4413-A0D3-D868B6E91D07}"/>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
        <p:nvSpPr>
          <p:cNvPr id="33" name="TextBox 2"/>
          <p:cNvSpPr txBox="1"/>
          <p:nvPr/>
        </p:nvSpPr>
        <p:spPr>
          <a:xfrm>
            <a:off x="5117828" y="3771900"/>
            <a:ext cx="12655822" cy="2215991"/>
          </a:xfrm>
          <a:prstGeom prst="rect">
            <a:avLst/>
          </a:prstGeom>
        </p:spPr>
        <p:txBody>
          <a:bodyPr wrap="square" lIns="0" tIns="0" rIns="0" bIns="0" rtlCol="0" anchor="t">
            <a:spAutoFit/>
          </a:bodyPr>
          <a:lstStyle/>
          <a:p>
            <a:pPr marL="367029" lvl="1"/>
            <a:r>
              <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4. Estimated Timeline and </a:t>
            </a:r>
          </a:p>
          <a:p>
            <a:pPr marL="367029" lvl="1"/>
            <a:r>
              <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Future Plans </a:t>
            </a:r>
            <a:endParaRPr lang="en-US" altLang="zh-TW"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endParaRPr>
          </a:p>
        </p:txBody>
      </p:sp>
      <p:sp>
        <p:nvSpPr>
          <p:cNvPr id="34" name="TextBox 6"/>
          <p:cNvSpPr txBox="1"/>
          <p:nvPr/>
        </p:nvSpPr>
        <p:spPr>
          <a:xfrm>
            <a:off x="666167" y="4617140"/>
            <a:ext cx="3027239" cy="1052720"/>
          </a:xfrm>
          <a:prstGeom prst="rect">
            <a:avLst/>
          </a:prstGeom>
        </p:spPr>
        <p:txBody>
          <a:bodyPr vert="horz" lIns="0" tIns="0" rIns="0" bIns="0" rtlCol="0" anchor="t">
            <a:spAutoFit/>
          </a:bodyPr>
          <a:lstStyle/>
          <a:p>
            <a:pPr algn="ctr">
              <a:lnSpc>
                <a:spcPts val="8119"/>
              </a:lnSpc>
              <a:spcBef>
                <a:spcPct val="0"/>
              </a:spcBef>
            </a:pPr>
            <a:r>
              <a:rPr lang="en-US" altLang="zh-TW"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Agenda</a:t>
            </a:r>
            <a:endParaRPr lang="en-US"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Tree>
    <p:extLst>
      <p:ext uri="{BB962C8B-B14F-4D97-AF65-F5344CB8AC3E}">
        <p14:creationId xmlns:p14="http://schemas.microsoft.com/office/powerpoint/2010/main" val="2344837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0" y="386707"/>
            <a:ext cx="18416056" cy="1517223"/>
            <a:chOff x="-128056" y="963413"/>
            <a:chExt cx="18416056" cy="1500482"/>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308870" y="1192077"/>
              <a:ext cx="15939721" cy="1038746"/>
            </a:xfrm>
            <a:prstGeom prst="rect">
              <a:avLst/>
            </a:prstGeom>
          </p:spPr>
          <p:txBody>
            <a:bodyPr wrap="square" lIns="0" tIns="0" rIns="0" bIns="0" rtlCol="0" anchor="t">
              <a:spAutoFit/>
            </a:bodyPr>
            <a:lstStyle/>
            <a:p>
              <a:pPr>
                <a:lnSpc>
                  <a:spcPts val="8119"/>
                </a:lnSpc>
                <a:spcBef>
                  <a:spcPct val="0"/>
                </a:spcBef>
              </a:pPr>
              <a:r>
                <a:rPr lang="en-US" altLang="zh-TW" sz="5799" b="1" dirty="0">
                  <a:solidFill>
                    <a:srgbClr val="002060"/>
                  </a:solidFill>
                  <a:latin typeface="微軟正黑體" panose="020B0604030504040204" pitchFamily="34" charset="-120"/>
                  <a:ea typeface="微軟正黑體" panose="020B0604030504040204" pitchFamily="34" charset="-120"/>
                  <a:cs typeface="Poppins Bold"/>
                  <a:sym typeface="Poppins"/>
                </a:rPr>
                <a:t>Estimated Timeline and Future Plans</a:t>
              </a:r>
              <a:r>
                <a:rPr lang="zh-TW" altLang="en-US" sz="5799" b="1" dirty="0">
                  <a:solidFill>
                    <a:srgbClr val="002060"/>
                  </a:solidFill>
                  <a:latin typeface="微軟正黑體" panose="020B0604030504040204" pitchFamily="34" charset="-120"/>
                  <a:ea typeface="微軟正黑體" panose="020B0604030504040204" pitchFamily="34" charset="-120"/>
                  <a:cs typeface="Poppins Bold"/>
                  <a:sym typeface="Poppins"/>
                </a:rPr>
                <a:t> </a:t>
              </a:r>
              <a:r>
                <a:rPr lang="en-US" altLang="zh-TW" sz="5799" b="1" dirty="0">
                  <a:solidFill>
                    <a:srgbClr val="002060"/>
                  </a:solidFill>
                  <a:latin typeface="微軟正黑體" panose="020B0604030504040204" pitchFamily="34" charset="-120"/>
                  <a:ea typeface="微軟正黑體" panose="020B0604030504040204" pitchFamily="34" charset="-120"/>
                  <a:cs typeface="Poppins Bold"/>
                  <a:sym typeface="Poppins"/>
                </a:rPr>
                <a:t>(Draft)</a:t>
              </a:r>
            </a:p>
          </p:txBody>
        </p:sp>
        <p:grpSp>
          <p:nvGrpSpPr>
            <p:cNvPr id="110" name="Group 6">
              <a:extLst>
                <a:ext uri="{FF2B5EF4-FFF2-40B4-BE49-F238E27FC236}">
                  <a16:creationId xmlns:a16="http://schemas.microsoft.com/office/drawing/2014/main" id="{75FAFD67-A6FE-48FA-959C-C3E97DE0CCF2}"/>
                </a:ext>
              </a:extLst>
            </p:cNvPr>
            <p:cNvGrpSpPr/>
            <p:nvPr/>
          </p:nvGrpSpPr>
          <p:grpSpPr>
            <a:xfrm>
              <a:off x="-126269" y="986999"/>
              <a:ext cx="1028700" cy="1476896"/>
              <a:chOff x="0" y="0"/>
              <a:chExt cx="270933" cy="273173"/>
            </a:xfrm>
            <a:solidFill>
              <a:srgbClr val="00A0E9"/>
            </a:solidFill>
          </p:grpSpPr>
          <p:sp>
            <p:nvSpPr>
              <p:cNvPr id="111" name="Freeform 7">
                <a:extLst>
                  <a:ext uri="{FF2B5EF4-FFF2-40B4-BE49-F238E27FC236}">
                    <a16:creationId xmlns:a16="http://schemas.microsoft.com/office/drawing/2014/main" id="{EFF6AB8F-46E2-49C7-A154-AFE123F7D936}"/>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112" name="TextBox 8">
                <a:extLst>
                  <a:ext uri="{FF2B5EF4-FFF2-40B4-BE49-F238E27FC236}">
                    <a16:creationId xmlns:a16="http://schemas.microsoft.com/office/drawing/2014/main" id="{A0A3CC72-3175-4A80-9F32-E3F403389871}"/>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113" name="Group 9">
              <a:extLst>
                <a:ext uri="{FF2B5EF4-FFF2-40B4-BE49-F238E27FC236}">
                  <a16:creationId xmlns:a16="http://schemas.microsoft.com/office/drawing/2014/main" id="{8FF03802-D973-42AA-9CDB-0B6FA0823515}"/>
                </a:ext>
              </a:extLst>
            </p:cNvPr>
            <p:cNvGrpSpPr/>
            <p:nvPr/>
          </p:nvGrpSpPr>
          <p:grpSpPr>
            <a:xfrm>
              <a:off x="-128056" y="963413"/>
              <a:ext cx="1028700" cy="771242"/>
              <a:chOff x="0" y="0"/>
              <a:chExt cx="270933" cy="140410"/>
            </a:xfrm>
            <a:solidFill>
              <a:srgbClr val="009B45"/>
            </a:solidFill>
          </p:grpSpPr>
          <p:sp>
            <p:nvSpPr>
              <p:cNvPr id="114" name="Freeform 10">
                <a:extLst>
                  <a:ext uri="{FF2B5EF4-FFF2-40B4-BE49-F238E27FC236}">
                    <a16:creationId xmlns:a16="http://schemas.microsoft.com/office/drawing/2014/main" id="{2B2B22D1-73F4-435D-ACE9-F903E017BEE6}"/>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115" name="TextBox 11">
                <a:extLst>
                  <a:ext uri="{FF2B5EF4-FFF2-40B4-BE49-F238E27FC236}">
                    <a16:creationId xmlns:a16="http://schemas.microsoft.com/office/drawing/2014/main" id="{670E549E-AC00-4AA5-983E-1A59B93A24D4}"/>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sp>
        <p:nvSpPr>
          <p:cNvPr id="12" name="投影片編號版面配置區 11">
            <a:extLst>
              <a:ext uri="{FF2B5EF4-FFF2-40B4-BE49-F238E27FC236}">
                <a16:creationId xmlns:a16="http://schemas.microsoft.com/office/drawing/2014/main" id="{7B83A534-A1A9-4E89-A2B9-7FCA1B806A11}"/>
              </a:ext>
            </a:extLst>
          </p:cNvPr>
          <p:cNvSpPr>
            <a:spLocks noGrp="1"/>
          </p:cNvSpPr>
          <p:nvPr>
            <p:ph type="sldNum" sz="quarter" idx="12"/>
          </p:nvPr>
        </p:nvSpPr>
        <p:spPr/>
        <p:txBody>
          <a:bodyPr/>
          <a:lstStyle/>
          <a:p>
            <a:fld id="{B6F15528-21DE-4FAA-801E-634DDDAF4B2B}" type="slidenum">
              <a:rPr lang="en-US" smtClean="0"/>
              <a:pPr/>
              <a:t>26</a:t>
            </a:fld>
            <a:endParaRPr lang="en-US" dirty="0"/>
          </a:p>
        </p:txBody>
      </p:sp>
      <p:grpSp>
        <p:nvGrpSpPr>
          <p:cNvPr id="31" name="群組 30">
            <a:extLst>
              <a:ext uri="{FF2B5EF4-FFF2-40B4-BE49-F238E27FC236}">
                <a16:creationId xmlns:a16="http://schemas.microsoft.com/office/drawing/2014/main" id="{3E98E569-C29F-4330-9242-D865EF2FCBF8}"/>
              </a:ext>
            </a:extLst>
          </p:cNvPr>
          <p:cNvGrpSpPr/>
          <p:nvPr/>
        </p:nvGrpSpPr>
        <p:grpSpPr>
          <a:xfrm>
            <a:off x="1205212" y="1627905"/>
            <a:ext cx="16906044" cy="8676927"/>
            <a:chOff x="1560346" y="1978534"/>
            <a:chExt cx="16906044" cy="8676927"/>
          </a:xfrm>
        </p:grpSpPr>
        <p:sp>
          <p:nvSpPr>
            <p:cNvPr id="10" name="Freeform 10"/>
            <p:cNvSpPr/>
            <p:nvPr/>
          </p:nvSpPr>
          <p:spPr>
            <a:xfrm rot="10800000">
              <a:off x="16746573" y="9772339"/>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7" name="群組 56">
              <a:extLst>
                <a:ext uri="{FF2B5EF4-FFF2-40B4-BE49-F238E27FC236}">
                  <a16:creationId xmlns:a16="http://schemas.microsoft.com/office/drawing/2014/main" id="{6F19DEA2-D613-45DE-A664-F3A2F78A824E}"/>
                </a:ext>
              </a:extLst>
            </p:cNvPr>
            <p:cNvGrpSpPr/>
            <p:nvPr/>
          </p:nvGrpSpPr>
          <p:grpSpPr>
            <a:xfrm>
              <a:off x="1560346" y="1978534"/>
              <a:ext cx="16906044" cy="8676927"/>
              <a:chOff x="1560346" y="1946856"/>
              <a:chExt cx="16906044" cy="8676927"/>
            </a:xfrm>
          </p:grpSpPr>
          <p:cxnSp>
            <p:nvCxnSpPr>
              <p:cNvPr id="58" name="直線單箭頭接點 57">
                <a:extLst>
                  <a:ext uri="{FF2B5EF4-FFF2-40B4-BE49-F238E27FC236}">
                    <a16:creationId xmlns:a16="http://schemas.microsoft.com/office/drawing/2014/main" id="{6B8BFA9B-A111-4373-A21C-F13AF7974189}"/>
                  </a:ext>
                </a:extLst>
              </p:cNvPr>
              <p:cNvCxnSpPr>
                <a:cxnSpLocks/>
              </p:cNvCxnSpPr>
              <p:nvPr/>
            </p:nvCxnSpPr>
            <p:spPr>
              <a:xfrm flipH="1">
                <a:off x="1560346" y="2064931"/>
                <a:ext cx="8866" cy="85588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a16="http://schemas.microsoft.com/office/drawing/2014/main" id="{EF3AF148-769D-4B44-B788-0562AABAD6F9}"/>
                  </a:ext>
                </a:extLst>
              </p:cNvPr>
              <p:cNvCxnSpPr/>
              <p:nvPr/>
            </p:nvCxnSpPr>
            <p:spPr>
              <a:xfrm flipH="1">
                <a:off x="1604268" y="2249167"/>
                <a:ext cx="951510" cy="99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4" name="文字方塊 63">
                <a:extLst>
                  <a:ext uri="{FF2B5EF4-FFF2-40B4-BE49-F238E27FC236}">
                    <a16:creationId xmlns:a16="http://schemas.microsoft.com/office/drawing/2014/main" id="{8343DDC4-328F-4E12-8F87-0EA3B3500E34}"/>
                  </a:ext>
                </a:extLst>
              </p:cNvPr>
              <p:cNvSpPr txBox="1"/>
              <p:nvPr/>
            </p:nvSpPr>
            <p:spPr>
              <a:xfrm>
                <a:off x="2617756" y="1946856"/>
                <a:ext cx="947695" cy="477054"/>
              </a:xfrm>
              <a:prstGeom prst="rect">
                <a:avLst/>
              </a:prstGeom>
              <a:noFill/>
            </p:spPr>
            <p:txBody>
              <a:bodyPr wrap="none" rtlCol="0">
                <a:spAutoFit/>
              </a:bodyPr>
              <a:lstStyle/>
              <a:p>
                <a:r>
                  <a:rPr lang="en-US" altLang="zh-TW" sz="2500" b="1" dirty="0">
                    <a:latin typeface="微軟正黑體" panose="020B0604030504040204" pitchFamily="34" charset="-120"/>
                    <a:ea typeface="微軟正黑體" panose="020B0604030504040204" pitchFamily="34" charset="-120"/>
                  </a:rPr>
                  <a:t>2025</a:t>
                </a:r>
                <a:endParaRPr lang="zh-TW" altLang="en-US" sz="2500" b="1" dirty="0">
                  <a:latin typeface="微軟正黑體" panose="020B0604030504040204" pitchFamily="34" charset="-120"/>
                  <a:ea typeface="微軟正黑體" panose="020B0604030504040204" pitchFamily="34" charset="-120"/>
                </a:endParaRPr>
              </a:p>
            </p:txBody>
          </p:sp>
          <p:cxnSp>
            <p:nvCxnSpPr>
              <p:cNvPr id="65" name="直線接點 64">
                <a:extLst>
                  <a:ext uri="{FF2B5EF4-FFF2-40B4-BE49-F238E27FC236}">
                    <a16:creationId xmlns:a16="http://schemas.microsoft.com/office/drawing/2014/main" id="{14FE9DB4-AD5F-4DD8-8188-9255A2B0B4EE}"/>
                  </a:ext>
                </a:extLst>
              </p:cNvPr>
              <p:cNvCxnSpPr/>
              <p:nvPr/>
            </p:nvCxnSpPr>
            <p:spPr>
              <a:xfrm flipH="1">
                <a:off x="1569210" y="2738611"/>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8" name="文字方塊 67">
                <a:extLst>
                  <a:ext uri="{FF2B5EF4-FFF2-40B4-BE49-F238E27FC236}">
                    <a16:creationId xmlns:a16="http://schemas.microsoft.com/office/drawing/2014/main" id="{0D7FE9A3-097F-4528-9C27-0C7746A4753D}"/>
                  </a:ext>
                </a:extLst>
              </p:cNvPr>
              <p:cNvSpPr txBox="1"/>
              <p:nvPr/>
            </p:nvSpPr>
            <p:spPr>
              <a:xfrm>
                <a:off x="2515706" y="2507779"/>
                <a:ext cx="739305" cy="400110"/>
              </a:xfrm>
              <a:prstGeom prst="rect">
                <a:avLst/>
              </a:prstGeom>
              <a:noFill/>
            </p:spPr>
            <p:txBody>
              <a:bodyPr wrap="none" rtlCol="0">
                <a:spAutoFit/>
              </a:bodyPr>
              <a:lstStyle/>
              <a:p>
                <a:r>
                  <a:rPr lang="en-US" altLang="zh-TW" sz="2000" dirty="0">
                    <a:latin typeface="微軟正黑體" panose="020B0604030504040204" pitchFamily="34" charset="-120"/>
                    <a:ea typeface="微軟正黑體" panose="020B0604030504040204" pitchFamily="34" charset="-120"/>
                  </a:rPr>
                  <a:t>2/26</a:t>
                </a:r>
                <a:endParaRPr lang="zh-TW" altLang="en-US" sz="2000" dirty="0">
                  <a:latin typeface="微軟正黑體" panose="020B0604030504040204" pitchFamily="34" charset="-120"/>
                  <a:ea typeface="微軟正黑體" panose="020B0604030504040204" pitchFamily="34" charset="-120"/>
                </a:endParaRPr>
              </a:p>
            </p:txBody>
          </p:sp>
          <p:sp>
            <p:nvSpPr>
              <p:cNvPr id="69" name="文字方塊 68">
                <a:extLst>
                  <a:ext uri="{FF2B5EF4-FFF2-40B4-BE49-F238E27FC236}">
                    <a16:creationId xmlns:a16="http://schemas.microsoft.com/office/drawing/2014/main" id="{D827BFE6-E671-44A8-9BDE-44238292BE49}"/>
                  </a:ext>
                </a:extLst>
              </p:cNvPr>
              <p:cNvSpPr txBox="1"/>
              <p:nvPr/>
            </p:nvSpPr>
            <p:spPr>
              <a:xfrm>
                <a:off x="2563937" y="2887681"/>
                <a:ext cx="590226" cy="400110"/>
              </a:xfrm>
              <a:prstGeom prst="rect">
                <a:avLst/>
              </a:prstGeom>
              <a:noFill/>
            </p:spPr>
            <p:txBody>
              <a:bodyPr wrap="none" rtlCol="0">
                <a:spAutoFit/>
              </a:bodyPr>
              <a:lstStyle/>
              <a:p>
                <a:r>
                  <a:rPr lang="en-US" altLang="zh-TW" sz="2000" dirty="0">
                    <a:latin typeface="微軟正黑體" panose="020B0604030504040204" pitchFamily="34" charset="-120"/>
                    <a:ea typeface="微軟正黑體" panose="020B0604030504040204" pitchFamily="34" charset="-120"/>
                  </a:rPr>
                  <a:t>3/5</a:t>
                </a:r>
                <a:endParaRPr lang="zh-TW" altLang="en-US" sz="2000" dirty="0">
                  <a:latin typeface="微軟正黑體" panose="020B0604030504040204" pitchFamily="34" charset="-120"/>
                  <a:ea typeface="微軟正黑體" panose="020B0604030504040204" pitchFamily="34" charset="-120"/>
                </a:endParaRPr>
              </a:p>
            </p:txBody>
          </p:sp>
          <p:sp>
            <p:nvSpPr>
              <p:cNvPr id="70" name="文字方塊 69">
                <a:extLst>
                  <a:ext uri="{FF2B5EF4-FFF2-40B4-BE49-F238E27FC236}">
                    <a16:creationId xmlns:a16="http://schemas.microsoft.com/office/drawing/2014/main" id="{FE789CBA-8E7D-4736-9BCD-4861DEC79A13}"/>
                  </a:ext>
                </a:extLst>
              </p:cNvPr>
              <p:cNvSpPr txBox="1"/>
              <p:nvPr/>
            </p:nvSpPr>
            <p:spPr>
              <a:xfrm>
                <a:off x="2514293" y="3310053"/>
                <a:ext cx="739305" cy="400110"/>
              </a:xfrm>
              <a:prstGeom prst="rect">
                <a:avLst/>
              </a:prstGeom>
              <a:noFill/>
            </p:spPr>
            <p:txBody>
              <a:bodyPr wrap="none" rtlCol="0">
                <a:spAutoFit/>
              </a:bodyPr>
              <a:lstStyle/>
              <a:p>
                <a:r>
                  <a:rPr lang="en-US" altLang="zh-TW" sz="2000" dirty="0">
                    <a:latin typeface="微軟正黑體" panose="020B0604030504040204" pitchFamily="34" charset="-120"/>
                    <a:ea typeface="微軟正黑體" panose="020B0604030504040204" pitchFamily="34" charset="-120"/>
                  </a:rPr>
                  <a:t>3/28</a:t>
                </a:r>
                <a:endParaRPr lang="zh-TW" altLang="en-US" sz="2000" dirty="0">
                  <a:latin typeface="微軟正黑體" panose="020B0604030504040204" pitchFamily="34" charset="-120"/>
                  <a:ea typeface="微軟正黑體" panose="020B0604030504040204" pitchFamily="34" charset="-120"/>
                </a:endParaRPr>
              </a:p>
            </p:txBody>
          </p:sp>
          <p:sp>
            <p:nvSpPr>
              <p:cNvPr id="72" name="文字方塊 71">
                <a:extLst>
                  <a:ext uri="{FF2B5EF4-FFF2-40B4-BE49-F238E27FC236}">
                    <a16:creationId xmlns:a16="http://schemas.microsoft.com/office/drawing/2014/main" id="{AE9AEE06-445E-4749-BA79-ED85712FF106}"/>
                  </a:ext>
                </a:extLst>
              </p:cNvPr>
              <p:cNvSpPr txBox="1"/>
              <p:nvPr/>
            </p:nvSpPr>
            <p:spPr>
              <a:xfrm>
                <a:off x="2559929" y="4472285"/>
                <a:ext cx="614271" cy="400110"/>
              </a:xfrm>
              <a:prstGeom prst="rect">
                <a:avLst/>
              </a:prstGeom>
              <a:noFill/>
            </p:spPr>
            <p:txBody>
              <a:bodyPr wrap="none" rtlCol="0">
                <a:spAutoFit/>
              </a:bodyPr>
              <a:lstStyle/>
              <a:p>
                <a:pPr algn="ctr"/>
                <a:r>
                  <a:rPr lang="en-US" altLang="zh-TW" sz="2000" dirty="0">
                    <a:latin typeface="微軟正黑體" panose="020B0604030504040204" pitchFamily="34" charset="-120"/>
                    <a:ea typeface="微軟正黑體" panose="020B0604030504040204" pitchFamily="34" charset="-120"/>
                  </a:rPr>
                  <a:t>Oct</a:t>
                </a:r>
                <a:endParaRPr lang="zh-TW" altLang="en-US" sz="2000" dirty="0">
                  <a:latin typeface="微軟正黑體" panose="020B0604030504040204" pitchFamily="34" charset="-120"/>
                  <a:ea typeface="微軟正黑體" panose="020B0604030504040204" pitchFamily="34" charset="-120"/>
                </a:endParaRPr>
              </a:p>
            </p:txBody>
          </p:sp>
          <p:sp>
            <p:nvSpPr>
              <p:cNvPr id="76" name="文字方塊 75">
                <a:extLst>
                  <a:ext uri="{FF2B5EF4-FFF2-40B4-BE49-F238E27FC236}">
                    <a16:creationId xmlns:a16="http://schemas.microsoft.com/office/drawing/2014/main" id="{4747E17E-B496-4C62-9FE1-189A23A2A99D}"/>
                  </a:ext>
                </a:extLst>
              </p:cNvPr>
              <p:cNvSpPr txBox="1"/>
              <p:nvPr/>
            </p:nvSpPr>
            <p:spPr>
              <a:xfrm>
                <a:off x="2613209" y="5600437"/>
                <a:ext cx="947695" cy="477054"/>
              </a:xfrm>
              <a:prstGeom prst="rect">
                <a:avLst/>
              </a:prstGeom>
              <a:noFill/>
            </p:spPr>
            <p:txBody>
              <a:bodyPr wrap="none" rtlCol="0">
                <a:spAutoFit/>
              </a:bodyPr>
              <a:lstStyle/>
              <a:p>
                <a:r>
                  <a:rPr lang="en-US" altLang="zh-TW" sz="2500" b="1" dirty="0">
                    <a:latin typeface="微軟正黑體" panose="020B0604030504040204" pitchFamily="34" charset="-120"/>
                    <a:ea typeface="微軟正黑體" panose="020B0604030504040204" pitchFamily="34" charset="-120"/>
                  </a:rPr>
                  <a:t>2026</a:t>
                </a:r>
                <a:endParaRPr lang="zh-TW" altLang="en-US" sz="2500" b="1" dirty="0">
                  <a:latin typeface="微軟正黑體" panose="020B0604030504040204" pitchFamily="34" charset="-120"/>
                  <a:ea typeface="微軟正黑體" panose="020B0604030504040204" pitchFamily="34" charset="-120"/>
                </a:endParaRPr>
              </a:p>
            </p:txBody>
          </p:sp>
          <p:sp>
            <p:nvSpPr>
              <p:cNvPr id="78" name="文字方塊 77">
                <a:extLst>
                  <a:ext uri="{FF2B5EF4-FFF2-40B4-BE49-F238E27FC236}">
                    <a16:creationId xmlns:a16="http://schemas.microsoft.com/office/drawing/2014/main" id="{E12B2A3C-3C8C-4525-9BB1-CF00258000F0}"/>
                  </a:ext>
                </a:extLst>
              </p:cNvPr>
              <p:cNvSpPr txBox="1"/>
              <p:nvPr/>
            </p:nvSpPr>
            <p:spPr>
              <a:xfrm>
                <a:off x="1903776" y="6577253"/>
                <a:ext cx="737702" cy="400110"/>
              </a:xfrm>
              <a:prstGeom prst="rect">
                <a:avLst/>
              </a:prstGeom>
              <a:noFill/>
            </p:spPr>
            <p:txBody>
              <a:bodyPr wrap="none" rtlCol="0">
                <a:spAutoFit/>
              </a:bodyPr>
              <a:lstStyle/>
              <a:p>
                <a:pPr algn="ctr"/>
                <a:r>
                  <a:rPr lang="en-US" altLang="zh-TW" sz="2000" dirty="0">
                    <a:latin typeface="微軟正黑體" panose="020B0604030504040204" pitchFamily="34" charset="-120"/>
                    <a:ea typeface="微軟正黑體" panose="020B0604030504040204" pitchFamily="34" charset="-120"/>
                  </a:rPr>
                  <a:t>June</a:t>
                </a:r>
              </a:p>
            </p:txBody>
          </p:sp>
          <p:sp>
            <p:nvSpPr>
              <p:cNvPr id="84" name="文字方塊 83">
                <a:extLst>
                  <a:ext uri="{FF2B5EF4-FFF2-40B4-BE49-F238E27FC236}">
                    <a16:creationId xmlns:a16="http://schemas.microsoft.com/office/drawing/2014/main" id="{7480E76A-79F9-4C3D-A46A-280FE4EA8D66}"/>
                  </a:ext>
                </a:extLst>
              </p:cNvPr>
              <p:cNvSpPr txBox="1"/>
              <p:nvPr/>
            </p:nvSpPr>
            <p:spPr>
              <a:xfrm>
                <a:off x="2500293" y="7699161"/>
                <a:ext cx="947695" cy="477054"/>
              </a:xfrm>
              <a:prstGeom prst="rect">
                <a:avLst/>
              </a:prstGeom>
              <a:noFill/>
            </p:spPr>
            <p:txBody>
              <a:bodyPr wrap="none" rtlCol="0">
                <a:spAutoFit/>
              </a:bodyPr>
              <a:lstStyle/>
              <a:p>
                <a:r>
                  <a:rPr lang="en-US" altLang="zh-TW" sz="2500" b="1" dirty="0">
                    <a:latin typeface="微軟正黑體" panose="020B0604030504040204" pitchFamily="34" charset="-120"/>
                    <a:ea typeface="微軟正黑體" panose="020B0604030504040204" pitchFamily="34" charset="-120"/>
                  </a:rPr>
                  <a:t>2027</a:t>
                </a:r>
                <a:endParaRPr lang="zh-TW" altLang="en-US" sz="2500" b="1" dirty="0">
                  <a:latin typeface="微軟正黑體" panose="020B0604030504040204" pitchFamily="34" charset="-120"/>
                  <a:ea typeface="微軟正黑體" panose="020B0604030504040204" pitchFamily="34" charset="-120"/>
                </a:endParaRPr>
              </a:p>
            </p:txBody>
          </p:sp>
          <p:sp>
            <p:nvSpPr>
              <p:cNvPr id="87" name="文字方塊 86">
                <a:extLst>
                  <a:ext uri="{FF2B5EF4-FFF2-40B4-BE49-F238E27FC236}">
                    <a16:creationId xmlns:a16="http://schemas.microsoft.com/office/drawing/2014/main" id="{F419DA29-93CE-4EF0-B64E-A67063FE6B45}"/>
                  </a:ext>
                </a:extLst>
              </p:cNvPr>
              <p:cNvSpPr txBox="1"/>
              <p:nvPr/>
            </p:nvSpPr>
            <p:spPr>
              <a:xfrm>
                <a:off x="2526497" y="9365580"/>
                <a:ext cx="947695" cy="477054"/>
              </a:xfrm>
              <a:prstGeom prst="rect">
                <a:avLst/>
              </a:prstGeom>
              <a:noFill/>
            </p:spPr>
            <p:txBody>
              <a:bodyPr wrap="none" rtlCol="0">
                <a:spAutoFit/>
              </a:bodyPr>
              <a:lstStyle/>
              <a:p>
                <a:r>
                  <a:rPr lang="en-US" altLang="zh-TW" sz="2500" b="1" dirty="0">
                    <a:latin typeface="微軟正黑體" panose="020B0604030504040204" pitchFamily="34" charset="-120"/>
                    <a:ea typeface="微軟正黑體" panose="020B0604030504040204" pitchFamily="34" charset="-120"/>
                  </a:rPr>
                  <a:t>2028</a:t>
                </a:r>
                <a:endParaRPr lang="zh-TW" altLang="en-US" sz="2500" b="1" dirty="0">
                  <a:latin typeface="微軟正黑體" panose="020B0604030504040204" pitchFamily="34" charset="-120"/>
                  <a:ea typeface="微軟正黑體" panose="020B0604030504040204" pitchFamily="34" charset="-120"/>
                </a:endParaRPr>
              </a:p>
            </p:txBody>
          </p:sp>
          <p:sp>
            <p:nvSpPr>
              <p:cNvPr id="89" name="文字方塊 88">
                <a:extLst>
                  <a:ext uri="{FF2B5EF4-FFF2-40B4-BE49-F238E27FC236}">
                    <a16:creationId xmlns:a16="http://schemas.microsoft.com/office/drawing/2014/main" id="{1C87CF56-92CF-4860-88C0-F387006AFA10}"/>
                  </a:ext>
                </a:extLst>
              </p:cNvPr>
              <p:cNvSpPr txBox="1"/>
              <p:nvPr/>
            </p:nvSpPr>
            <p:spPr>
              <a:xfrm>
                <a:off x="1950162" y="8638705"/>
                <a:ext cx="679994" cy="400110"/>
              </a:xfrm>
              <a:prstGeom prst="rect">
                <a:avLst/>
              </a:prstGeom>
              <a:noFill/>
            </p:spPr>
            <p:txBody>
              <a:bodyPr wrap="none" rtlCol="0">
                <a:spAutoFit/>
              </a:bodyPr>
              <a:lstStyle/>
              <a:p>
                <a:pPr algn="ctr"/>
                <a:r>
                  <a:rPr lang="en-US" altLang="zh-TW" sz="2000" dirty="0">
                    <a:latin typeface="微軟正黑體" panose="020B0604030504040204" pitchFamily="34" charset="-120"/>
                    <a:ea typeface="微軟正黑體" panose="020B0604030504040204" pitchFamily="34" charset="-120"/>
                  </a:rPr>
                  <a:t>Aug</a:t>
                </a:r>
                <a:endParaRPr lang="zh-TW" altLang="en-US" sz="2000" dirty="0">
                  <a:latin typeface="微軟正黑體" panose="020B0604030504040204" pitchFamily="34" charset="-120"/>
                  <a:ea typeface="微軟正黑體" panose="020B0604030504040204" pitchFamily="34" charset="-120"/>
                </a:endParaRPr>
              </a:p>
            </p:txBody>
          </p:sp>
          <p:sp>
            <p:nvSpPr>
              <p:cNvPr id="91" name="文字方塊 90">
                <a:extLst>
                  <a:ext uri="{FF2B5EF4-FFF2-40B4-BE49-F238E27FC236}">
                    <a16:creationId xmlns:a16="http://schemas.microsoft.com/office/drawing/2014/main" id="{B0D47C7A-5B33-419B-B1B5-E0DD076D03BE}"/>
                  </a:ext>
                </a:extLst>
              </p:cNvPr>
              <p:cNvSpPr txBox="1"/>
              <p:nvPr/>
            </p:nvSpPr>
            <p:spPr>
              <a:xfrm>
                <a:off x="1972582" y="9969344"/>
                <a:ext cx="679994" cy="400110"/>
              </a:xfrm>
              <a:prstGeom prst="rect">
                <a:avLst/>
              </a:prstGeom>
              <a:noFill/>
            </p:spPr>
            <p:txBody>
              <a:bodyPr wrap="none" rtlCol="0">
                <a:spAutoFit/>
              </a:bodyPr>
              <a:lstStyle/>
              <a:p>
                <a:pPr algn="ctr"/>
                <a:r>
                  <a:rPr lang="en-US" altLang="zh-TW" sz="2000" dirty="0">
                    <a:latin typeface="微軟正黑體" panose="020B0604030504040204" pitchFamily="34" charset="-120"/>
                    <a:ea typeface="微軟正黑體" panose="020B0604030504040204" pitchFamily="34" charset="-120"/>
                  </a:rPr>
                  <a:t>Aug</a:t>
                </a:r>
                <a:endParaRPr lang="zh-TW" altLang="en-US" sz="2000" dirty="0">
                  <a:latin typeface="微軟正黑體" panose="020B0604030504040204" pitchFamily="34" charset="-120"/>
                  <a:ea typeface="微軟正黑體" panose="020B0604030504040204" pitchFamily="34" charset="-120"/>
                </a:endParaRPr>
              </a:p>
            </p:txBody>
          </p:sp>
          <p:sp>
            <p:nvSpPr>
              <p:cNvPr id="94" name="文字方塊 93">
                <a:extLst>
                  <a:ext uri="{FF2B5EF4-FFF2-40B4-BE49-F238E27FC236}">
                    <a16:creationId xmlns:a16="http://schemas.microsoft.com/office/drawing/2014/main" id="{9F136F4F-8D23-459E-93FF-21221E188015}"/>
                  </a:ext>
                </a:extLst>
              </p:cNvPr>
              <p:cNvSpPr txBox="1"/>
              <p:nvPr/>
            </p:nvSpPr>
            <p:spPr>
              <a:xfrm>
                <a:off x="12454695" y="4536770"/>
                <a:ext cx="600164" cy="92398"/>
              </a:xfrm>
              <a:prstGeom prst="rect">
                <a:avLst/>
              </a:prstGeom>
              <a:noFill/>
            </p:spPr>
            <p:txBody>
              <a:bodyPr vert="eaVert" wrap="none" rtlCol="0">
                <a:spAutoFit/>
              </a:bodyPr>
              <a:lstStyle/>
              <a:p>
                <a:endParaRPr lang="zh-TW" altLang="en-US" sz="2700" dirty="0">
                  <a:latin typeface="微軟正黑體" panose="020B0604030504040204" pitchFamily="34" charset="-120"/>
                  <a:ea typeface="微軟正黑體" panose="020B0604030504040204" pitchFamily="34" charset="-120"/>
                </a:endParaRPr>
              </a:p>
            </p:txBody>
          </p:sp>
          <p:sp>
            <p:nvSpPr>
              <p:cNvPr id="97" name="文字方塊 96">
                <a:extLst>
                  <a:ext uri="{FF2B5EF4-FFF2-40B4-BE49-F238E27FC236}">
                    <a16:creationId xmlns:a16="http://schemas.microsoft.com/office/drawing/2014/main" id="{08B1A715-B48F-46CC-B5CA-57D328355A6A}"/>
                  </a:ext>
                </a:extLst>
              </p:cNvPr>
              <p:cNvSpPr txBox="1"/>
              <p:nvPr/>
            </p:nvSpPr>
            <p:spPr>
              <a:xfrm>
                <a:off x="2505432" y="3691073"/>
                <a:ext cx="739305" cy="400110"/>
              </a:xfrm>
              <a:prstGeom prst="rect">
                <a:avLst/>
              </a:prstGeom>
              <a:noFill/>
            </p:spPr>
            <p:txBody>
              <a:bodyPr wrap="none" rtlCol="0">
                <a:spAutoFit/>
              </a:bodyPr>
              <a:lstStyle/>
              <a:p>
                <a:pPr algn="ctr"/>
                <a:r>
                  <a:rPr lang="en-US" altLang="zh-TW" sz="2000" dirty="0">
                    <a:latin typeface="微軟正黑體" panose="020B0604030504040204" pitchFamily="34" charset="-120"/>
                    <a:ea typeface="微軟正黑體" panose="020B0604030504040204" pitchFamily="34" charset="-120"/>
                  </a:rPr>
                  <a:t>4/30</a:t>
                </a:r>
                <a:endParaRPr lang="zh-TW" altLang="en-US" sz="2000" dirty="0">
                  <a:latin typeface="微軟正黑體" panose="020B0604030504040204" pitchFamily="34" charset="-120"/>
                  <a:ea typeface="微軟正黑體" panose="020B0604030504040204" pitchFamily="34" charset="-120"/>
                </a:endParaRPr>
              </a:p>
            </p:txBody>
          </p:sp>
          <p:sp>
            <p:nvSpPr>
              <p:cNvPr id="100" name="文字方塊 99">
                <a:extLst>
                  <a:ext uri="{FF2B5EF4-FFF2-40B4-BE49-F238E27FC236}">
                    <a16:creationId xmlns:a16="http://schemas.microsoft.com/office/drawing/2014/main" id="{B44153CD-2F24-4219-82C1-77719C16DB88}"/>
                  </a:ext>
                </a:extLst>
              </p:cNvPr>
              <p:cNvSpPr txBox="1"/>
              <p:nvPr/>
            </p:nvSpPr>
            <p:spPr>
              <a:xfrm>
                <a:off x="11708934" y="10152419"/>
                <a:ext cx="6757456" cy="461665"/>
              </a:xfrm>
              <a:prstGeom prst="rect">
                <a:avLst/>
              </a:prstGeom>
              <a:noFill/>
            </p:spPr>
            <p:txBody>
              <a:bodyPr wrap="square" rtlCol="0">
                <a:spAutoFit/>
              </a:bodyPr>
              <a:lstStyle/>
              <a:p>
                <a:r>
                  <a:rPr lang="en-US" altLang="zh-TW" sz="2000" dirty="0">
                    <a:solidFill>
                      <a:schemeClr val="accent2">
                        <a:lumMod val="75000"/>
                      </a:schemeClr>
                    </a:solidFill>
                    <a:latin typeface="微軟正黑體" panose="020B0604030504040204" pitchFamily="34" charset="-120"/>
                    <a:ea typeface="微軟正黑體" panose="020B0604030504040204" pitchFamily="34" charset="-120"/>
                  </a:rPr>
                  <a:t>※The timeline may be adjusted based on actual needs</a:t>
                </a:r>
                <a:r>
                  <a:rPr lang="en-US" altLang="zh-TW" sz="2400" dirty="0">
                    <a:solidFill>
                      <a:schemeClr val="accent2">
                        <a:lumMod val="75000"/>
                      </a:schemeClr>
                    </a:solidFill>
                    <a:latin typeface="微軟正黑體" panose="020B0604030504040204" pitchFamily="34" charset="-120"/>
                    <a:ea typeface="微軟正黑體" panose="020B0604030504040204" pitchFamily="34" charset="-120"/>
                  </a:rPr>
                  <a:t>.</a:t>
                </a:r>
                <a:endParaRPr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02" name="文字方塊 101">
                <a:extLst>
                  <a:ext uri="{FF2B5EF4-FFF2-40B4-BE49-F238E27FC236}">
                    <a16:creationId xmlns:a16="http://schemas.microsoft.com/office/drawing/2014/main" id="{D6B070B7-2D2F-4F26-BAB4-0E934A795BE2}"/>
                  </a:ext>
                </a:extLst>
              </p:cNvPr>
              <p:cNvSpPr txBox="1"/>
              <p:nvPr/>
            </p:nvSpPr>
            <p:spPr>
              <a:xfrm>
                <a:off x="2559626" y="4062401"/>
                <a:ext cx="590226" cy="400110"/>
              </a:xfrm>
              <a:prstGeom prst="rect">
                <a:avLst/>
              </a:prstGeom>
              <a:noFill/>
            </p:spPr>
            <p:txBody>
              <a:bodyPr wrap="none" rtlCol="0">
                <a:spAutoFit/>
              </a:bodyPr>
              <a:lstStyle/>
              <a:p>
                <a:pPr algn="ctr"/>
                <a:r>
                  <a:rPr lang="en-US" altLang="zh-TW" sz="2000" dirty="0">
                    <a:latin typeface="微軟正黑體" panose="020B0604030504040204" pitchFamily="34" charset="-120"/>
                    <a:ea typeface="微軟正黑體" panose="020B0604030504040204" pitchFamily="34" charset="-120"/>
                  </a:rPr>
                  <a:t>6/6</a:t>
                </a:r>
                <a:endParaRPr lang="zh-TW" altLang="en-US" sz="2000" dirty="0">
                  <a:latin typeface="微軟正黑體" panose="020B0604030504040204" pitchFamily="34" charset="-120"/>
                  <a:ea typeface="微軟正黑體" panose="020B0604030504040204" pitchFamily="34" charset="-120"/>
                </a:endParaRPr>
              </a:p>
            </p:txBody>
          </p:sp>
        </p:grpSp>
        <p:sp>
          <p:nvSpPr>
            <p:cNvPr id="8" name="L 圖案 7">
              <a:extLst>
                <a:ext uri="{FF2B5EF4-FFF2-40B4-BE49-F238E27FC236}">
                  <a16:creationId xmlns:a16="http://schemas.microsoft.com/office/drawing/2014/main" id="{1C38B198-0AFF-4680-B229-AE333F7FE0B9}"/>
                </a:ext>
              </a:extLst>
            </p:cNvPr>
            <p:cNvSpPr/>
            <p:nvPr/>
          </p:nvSpPr>
          <p:spPr>
            <a:xfrm rot="19000469">
              <a:off x="2117512" y="2655231"/>
              <a:ext cx="320384" cy="161386"/>
            </a:xfrm>
            <a:prstGeom prst="corner">
              <a:avLst>
                <a:gd name="adj1" fmla="val 36670"/>
                <a:gd name="adj2" fmla="val 28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85" name="直線接點 84">
            <a:extLst>
              <a:ext uri="{FF2B5EF4-FFF2-40B4-BE49-F238E27FC236}">
                <a16:creationId xmlns:a16="http://schemas.microsoft.com/office/drawing/2014/main" id="{14FE9DB4-AD5F-4DD8-8188-9255A2B0B4EE}"/>
              </a:ext>
            </a:extLst>
          </p:cNvPr>
          <p:cNvCxnSpPr/>
          <p:nvPr/>
        </p:nvCxnSpPr>
        <p:spPr>
          <a:xfrm flipH="1">
            <a:off x="1214078" y="2826278"/>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a16="http://schemas.microsoft.com/office/drawing/2014/main" id="{14FE9DB4-AD5F-4DD8-8188-9255A2B0B4EE}"/>
              </a:ext>
            </a:extLst>
          </p:cNvPr>
          <p:cNvCxnSpPr/>
          <p:nvPr/>
        </p:nvCxnSpPr>
        <p:spPr>
          <a:xfrm flipH="1">
            <a:off x="1214076" y="3191157"/>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a16="http://schemas.microsoft.com/office/drawing/2014/main" id="{14FE9DB4-AD5F-4DD8-8188-9255A2B0B4EE}"/>
              </a:ext>
            </a:extLst>
          </p:cNvPr>
          <p:cNvCxnSpPr/>
          <p:nvPr/>
        </p:nvCxnSpPr>
        <p:spPr>
          <a:xfrm flipH="1">
            <a:off x="1214076" y="3571244"/>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a16="http://schemas.microsoft.com/office/drawing/2014/main" id="{14FE9DB4-AD5F-4DD8-8188-9255A2B0B4EE}"/>
              </a:ext>
            </a:extLst>
          </p:cNvPr>
          <p:cNvCxnSpPr/>
          <p:nvPr/>
        </p:nvCxnSpPr>
        <p:spPr>
          <a:xfrm flipH="1">
            <a:off x="1214077" y="3943505"/>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9" name="直線接點 108">
            <a:extLst>
              <a:ext uri="{FF2B5EF4-FFF2-40B4-BE49-F238E27FC236}">
                <a16:creationId xmlns:a16="http://schemas.microsoft.com/office/drawing/2014/main" id="{14FE9DB4-AD5F-4DD8-8188-9255A2B0B4EE}"/>
              </a:ext>
            </a:extLst>
          </p:cNvPr>
          <p:cNvCxnSpPr/>
          <p:nvPr/>
        </p:nvCxnSpPr>
        <p:spPr>
          <a:xfrm flipH="1">
            <a:off x="1187236" y="4314887"/>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8" name="直線接點 117">
            <a:extLst>
              <a:ext uri="{FF2B5EF4-FFF2-40B4-BE49-F238E27FC236}">
                <a16:creationId xmlns:a16="http://schemas.microsoft.com/office/drawing/2014/main" id="{EF3AF148-769D-4B44-B788-0562AABAD6F9}"/>
              </a:ext>
            </a:extLst>
          </p:cNvPr>
          <p:cNvCxnSpPr/>
          <p:nvPr/>
        </p:nvCxnSpPr>
        <p:spPr>
          <a:xfrm flipH="1">
            <a:off x="1187236" y="5492671"/>
            <a:ext cx="951510" cy="99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3400738" y="5045712"/>
            <a:ext cx="0" cy="955411"/>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接點 120">
            <a:extLst>
              <a:ext uri="{FF2B5EF4-FFF2-40B4-BE49-F238E27FC236}">
                <a16:creationId xmlns:a16="http://schemas.microsoft.com/office/drawing/2014/main" id="{F79728FA-2A96-40E1-AE13-E3120116DD54}"/>
              </a:ext>
            </a:extLst>
          </p:cNvPr>
          <p:cNvCxnSpPr/>
          <p:nvPr/>
        </p:nvCxnSpPr>
        <p:spPr>
          <a:xfrm flipH="1">
            <a:off x="1471444" y="5034522"/>
            <a:ext cx="1905425" cy="175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3" name="直線接點 122">
            <a:extLst>
              <a:ext uri="{FF2B5EF4-FFF2-40B4-BE49-F238E27FC236}">
                <a16:creationId xmlns:a16="http://schemas.microsoft.com/office/drawing/2014/main" id="{F79728FA-2A96-40E1-AE13-E3120116DD54}"/>
              </a:ext>
            </a:extLst>
          </p:cNvPr>
          <p:cNvCxnSpPr/>
          <p:nvPr/>
        </p:nvCxnSpPr>
        <p:spPr>
          <a:xfrm flipH="1" flipV="1">
            <a:off x="1461811" y="6015733"/>
            <a:ext cx="1914957" cy="1581"/>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24" name="直線接點 123">
            <a:extLst>
              <a:ext uri="{FF2B5EF4-FFF2-40B4-BE49-F238E27FC236}">
                <a16:creationId xmlns:a16="http://schemas.microsoft.com/office/drawing/2014/main" id="{14FE9DB4-AD5F-4DD8-8188-9255A2B0B4EE}"/>
              </a:ext>
            </a:extLst>
          </p:cNvPr>
          <p:cNvCxnSpPr/>
          <p:nvPr/>
        </p:nvCxnSpPr>
        <p:spPr>
          <a:xfrm flipH="1">
            <a:off x="1214076" y="6434842"/>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5" name="直線接點 124">
            <a:extLst>
              <a:ext uri="{FF2B5EF4-FFF2-40B4-BE49-F238E27FC236}">
                <a16:creationId xmlns:a16="http://schemas.microsoft.com/office/drawing/2014/main" id="{EF3AF148-769D-4B44-B788-0562AABAD6F9}"/>
              </a:ext>
            </a:extLst>
          </p:cNvPr>
          <p:cNvCxnSpPr/>
          <p:nvPr/>
        </p:nvCxnSpPr>
        <p:spPr>
          <a:xfrm flipH="1">
            <a:off x="1195562" y="7594797"/>
            <a:ext cx="951510" cy="99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6" name="直線接點 125">
            <a:extLst>
              <a:ext uri="{FF2B5EF4-FFF2-40B4-BE49-F238E27FC236}">
                <a16:creationId xmlns:a16="http://schemas.microsoft.com/office/drawing/2014/main" id="{14FE9DB4-AD5F-4DD8-8188-9255A2B0B4EE}"/>
              </a:ext>
            </a:extLst>
          </p:cNvPr>
          <p:cNvCxnSpPr/>
          <p:nvPr/>
        </p:nvCxnSpPr>
        <p:spPr>
          <a:xfrm flipH="1">
            <a:off x="1214076" y="8516660"/>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0" name="直線接點 129">
            <a:extLst>
              <a:ext uri="{FF2B5EF4-FFF2-40B4-BE49-F238E27FC236}">
                <a16:creationId xmlns:a16="http://schemas.microsoft.com/office/drawing/2014/main" id="{EF3AF148-769D-4B44-B788-0562AABAD6F9}"/>
              </a:ext>
            </a:extLst>
          </p:cNvPr>
          <p:cNvCxnSpPr/>
          <p:nvPr/>
        </p:nvCxnSpPr>
        <p:spPr>
          <a:xfrm flipH="1">
            <a:off x="1178218" y="9275216"/>
            <a:ext cx="951510" cy="99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1" name="直線接點 130">
            <a:extLst>
              <a:ext uri="{FF2B5EF4-FFF2-40B4-BE49-F238E27FC236}">
                <a16:creationId xmlns:a16="http://schemas.microsoft.com/office/drawing/2014/main" id="{14FE9DB4-AD5F-4DD8-8188-9255A2B0B4EE}"/>
              </a:ext>
            </a:extLst>
          </p:cNvPr>
          <p:cNvCxnSpPr/>
          <p:nvPr/>
        </p:nvCxnSpPr>
        <p:spPr>
          <a:xfrm flipH="1">
            <a:off x="1205212" y="9878645"/>
            <a:ext cx="27170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3204813" y="1627339"/>
            <a:ext cx="9389914" cy="477054"/>
          </a:xfrm>
          <a:prstGeom prst="rect">
            <a:avLst/>
          </a:prstGeom>
          <a:noFill/>
        </p:spPr>
        <p:txBody>
          <a:bodyPr wrap="square" rtlCol="0">
            <a:spAutoFit/>
          </a:bodyPr>
          <a:lstStyle/>
          <a:p>
            <a:r>
              <a:rPr lang="en-US" altLang="zh-TW" sz="2500" dirty="0"/>
              <a:t>Coordinating collaborative intent across University units</a:t>
            </a:r>
            <a:endParaRPr lang="zh-TW" altLang="en-US" sz="2500" dirty="0"/>
          </a:p>
        </p:txBody>
      </p:sp>
      <p:sp>
        <p:nvSpPr>
          <p:cNvPr id="71" name="文字方塊 70"/>
          <p:cNvSpPr txBox="1"/>
          <p:nvPr/>
        </p:nvSpPr>
        <p:spPr>
          <a:xfrm>
            <a:off x="3101652" y="2532872"/>
            <a:ext cx="7876752" cy="477054"/>
          </a:xfrm>
          <a:prstGeom prst="rect">
            <a:avLst/>
          </a:prstGeom>
          <a:noFill/>
        </p:spPr>
        <p:txBody>
          <a:bodyPr wrap="square" rtlCol="0">
            <a:spAutoFit/>
          </a:bodyPr>
          <a:lstStyle/>
          <a:p>
            <a:r>
              <a:rPr lang="en-US" altLang="zh-TW" sz="2500" dirty="0"/>
              <a:t>NSYSU</a:t>
            </a:r>
            <a:r>
              <a:rPr lang="zh-TW" altLang="en-US" sz="2500" dirty="0"/>
              <a:t> </a:t>
            </a:r>
            <a:r>
              <a:rPr lang="en-US" altLang="zh-TW" sz="2500" dirty="0"/>
              <a:t>Executive Meeting</a:t>
            </a:r>
            <a:endParaRPr lang="zh-TW" altLang="en-US" sz="2500" dirty="0"/>
          </a:p>
        </p:txBody>
      </p:sp>
      <p:sp>
        <p:nvSpPr>
          <p:cNvPr id="75" name="文字方塊 74"/>
          <p:cNvSpPr txBox="1"/>
          <p:nvPr/>
        </p:nvSpPr>
        <p:spPr>
          <a:xfrm>
            <a:off x="3089197" y="2930189"/>
            <a:ext cx="7876752" cy="477054"/>
          </a:xfrm>
          <a:prstGeom prst="rect">
            <a:avLst/>
          </a:prstGeom>
          <a:noFill/>
        </p:spPr>
        <p:txBody>
          <a:bodyPr wrap="square" rtlCol="0">
            <a:spAutoFit/>
          </a:bodyPr>
          <a:lstStyle/>
          <a:p>
            <a:r>
              <a:rPr lang="en-US" altLang="zh-TW" sz="2500" dirty="0"/>
              <a:t>NSYSU</a:t>
            </a:r>
            <a:r>
              <a:rPr lang="zh-TW" altLang="en-US" sz="2500" dirty="0"/>
              <a:t> </a:t>
            </a:r>
            <a:r>
              <a:rPr lang="en-US" altLang="zh-TW" sz="2500" dirty="0"/>
              <a:t>University Council meeting</a:t>
            </a:r>
            <a:endParaRPr lang="zh-TW" altLang="en-US" sz="2500" dirty="0"/>
          </a:p>
        </p:txBody>
      </p:sp>
      <p:sp>
        <p:nvSpPr>
          <p:cNvPr id="80" name="文字方塊 79"/>
          <p:cNvSpPr txBox="1"/>
          <p:nvPr/>
        </p:nvSpPr>
        <p:spPr>
          <a:xfrm>
            <a:off x="3064205" y="3733750"/>
            <a:ext cx="10260850" cy="477054"/>
          </a:xfrm>
          <a:prstGeom prst="rect">
            <a:avLst/>
          </a:prstGeom>
          <a:noFill/>
        </p:spPr>
        <p:txBody>
          <a:bodyPr wrap="square" rtlCol="0">
            <a:spAutoFit/>
          </a:bodyPr>
          <a:lstStyle/>
          <a:p>
            <a:r>
              <a:rPr lang="en-US" altLang="zh-TW" sz="2500" dirty="0"/>
              <a:t>(NUK</a:t>
            </a:r>
            <a:r>
              <a:rPr lang="zh-TW" altLang="en-US" sz="2500" dirty="0"/>
              <a:t> </a:t>
            </a:r>
            <a:r>
              <a:rPr lang="en-US" altLang="zh-TW" sz="2500" dirty="0"/>
              <a:t>University Council meeting)</a:t>
            </a:r>
            <a:endParaRPr lang="zh-TW" altLang="en-US" sz="2500" dirty="0"/>
          </a:p>
        </p:txBody>
      </p:sp>
      <p:sp>
        <p:nvSpPr>
          <p:cNvPr id="82" name="文字方塊 81"/>
          <p:cNvSpPr txBox="1"/>
          <p:nvPr/>
        </p:nvSpPr>
        <p:spPr>
          <a:xfrm>
            <a:off x="3089197" y="3332017"/>
            <a:ext cx="10260850" cy="477054"/>
          </a:xfrm>
          <a:prstGeom prst="rect">
            <a:avLst/>
          </a:prstGeom>
          <a:noFill/>
        </p:spPr>
        <p:txBody>
          <a:bodyPr wrap="square" rtlCol="0">
            <a:spAutoFit/>
          </a:bodyPr>
          <a:lstStyle/>
          <a:p>
            <a:r>
              <a:rPr lang="en-US" altLang="zh-TW" sz="2500" dirty="0"/>
              <a:t>Discussion Forum on the Merger 【Session for Students】</a:t>
            </a:r>
            <a:endParaRPr lang="zh-TW" altLang="en-US" sz="2500" dirty="0"/>
          </a:p>
        </p:txBody>
      </p:sp>
      <p:sp>
        <p:nvSpPr>
          <p:cNvPr id="83" name="文字方塊 82"/>
          <p:cNvSpPr txBox="1"/>
          <p:nvPr/>
        </p:nvSpPr>
        <p:spPr>
          <a:xfrm>
            <a:off x="3089197" y="2142036"/>
            <a:ext cx="7876752" cy="477054"/>
          </a:xfrm>
          <a:prstGeom prst="rect">
            <a:avLst/>
          </a:prstGeom>
          <a:noFill/>
        </p:spPr>
        <p:txBody>
          <a:bodyPr wrap="square" rtlCol="0">
            <a:spAutoFit/>
          </a:bodyPr>
          <a:lstStyle/>
          <a:p>
            <a:r>
              <a:rPr lang="en-US" altLang="zh-TW" sz="2500" dirty="0"/>
              <a:t>NSYSU</a:t>
            </a:r>
            <a:r>
              <a:rPr lang="zh-TW" altLang="en-US" sz="2500" dirty="0"/>
              <a:t> </a:t>
            </a:r>
            <a:r>
              <a:rPr lang="en-US" altLang="zh-TW" sz="2500" dirty="0"/>
              <a:t>Coordinating Committee meeting</a:t>
            </a:r>
            <a:endParaRPr lang="zh-TW" altLang="en-US" sz="2500" dirty="0"/>
          </a:p>
        </p:txBody>
      </p:sp>
      <p:sp>
        <p:nvSpPr>
          <p:cNvPr id="86" name="文字方塊 85"/>
          <p:cNvSpPr txBox="1"/>
          <p:nvPr/>
        </p:nvSpPr>
        <p:spPr>
          <a:xfrm>
            <a:off x="3092854" y="4149342"/>
            <a:ext cx="12451206" cy="861774"/>
          </a:xfrm>
          <a:prstGeom prst="rect">
            <a:avLst/>
          </a:prstGeom>
          <a:noFill/>
        </p:spPr>
        <p:txBody>
          <a:bodyPr wrap="square" rtlCol="0">
            <a:spAutoFit/>
          </a:bodyPr>
          <a:lstStyle/>
          <a:p>
            <a:r>
              <a:rPr lang="en-US" altLang="zh-TW" sz="2500" dirty="0"/>
              <a:t>Establishing </a:t>
            </a:r>
            <a:r>
              <a:rPr lang="en-US" altLang="zh-TW" sz="2500" b="1" dirty="0"/>
              <a:t>NSYSU Task Force on Merger Planning</a:t>
            </a:r>
          </a:p>
          <a:p>
            <a:r>
              <a:rPr lang="en-US" altLang="zh-TW" sz="2500" dirty="0"/>
              <a:t>Establishing </a:t>
            </a:r>
            <a:r>
              <a:rPr lang="en-US" altLang="zh-TW" sz="2500" b="1" dirty="0"/>
              <a:t>the Joint Task Force on Deliberation of Merger Agenda</a:t>
            </a:r>
            <a:endParaRPr lang="zh-TW" altLang="en-US" sz="2500" dirty="0"/>
          </a:p>
        </p:txBody>
      </p:sp>
      <p:sp>
        <p:nvSpPr>
          <p:cNvPr id="119" name="文字方塊 118"/>
          <p:cNvSpPr txBox="1"/>
          <p:nvPr/>
        </p:nvSpPr>
        <p:spPr>
          <a:xfrm>
            <a:off x="3591481" y="5317065"/>
            <a:ext cx="6009381" cy="477054"/>
          </a:xfrm>
          <a:prstGeom prst="rect">
            <a:avLst/>
          </a:prstGeom>
          <a:noFill/>
        </p:spPr>
        <p:txBody>
          <a:bodyPr wrap="square" rtlCol="0">
            <a:spAutoFit/>
          </a:bodyPr>
          <a:lstStyle/>
          <a:p>
            <a:r>
              <a:rPr lang="en-US" altLang="zh-TW" sz="2500" dirty="0"/>
              <a:t>Discussion Forums</a:t>
            </a:r>
            <a:r>
              <a:rPr lang="en-US" altLang="zh-TW" sz="2500" dirty="0">
                <a:sym typeface="Wingdings" panose="05000000000000000000" pitchFamily="2" charset="2"/>
              </a:rPr>
              <a:t> Public Hearing</a:t>
            </a:r>
            <a:endParaRPr lang="zh-TW" altLang="en-US" sz="2500" dirty="0"/>
          </a:p>
        </p:txBody>
      </p:sp>
      <p:sp>
        <p:nvSpPr>
          <p:cNvPr id="120" name="文字方塊 119"/>
          <p:cNvSpPr txBox="1"/>
          <p:nvPr/>
        </p:nvSpPr>
        <p:spPr>
          <a:xfrm>
            <a:off x="2437976" y="6000570"/>
            <a:ext cx="11782340" cy="861774"/>
          </a:xfrm>
          <a:prstGeom prst="rect">
            <a:avLst/>
          </a:prstGeom>
          <a:noFill/>
        </p:spPr>
        <p:txBody>
          <a:bodyPr wrap="square" rtlCol="0">
            <a:spAutoFit/>
          </a:bodyPr>
          <a:lstStyle/>
          <a:p>
            <a:r>
              <a:rPr lang="en-US" altLang="zh-TW" sz="2500" b="1" dirty="0"/>
              <a:t>Approved by the University Councils of both universities</a:t>
            </a:r>
          </a:p>
          <a:p>
            <a:r>
              <a:rPr lang="en-US" altLang="zh-TW" sz="2500" b="1" dirty="0"/>
              <a:t>Submit </a:t>
            </a:r>
            <a:r>
              <a:rPr lang="en-US" altLang="zh-TW" sz="2500" b="1" dirty="0">
                <a:solidFill>
                  <a:schemeClr val="accent2">
                    <a:lumMod val="75000"/>
                  </a:schemeClr>
                </a:solidFill>
              </a:rPr>
              <a:t>the Letter of Intent for the Merger </a:t>
            </a:r>
            <a:r>
              <a:rPr lang="en-US" altLang="zh-TW" sz="2500" b="1" dirty="0"/>
              <a:t>to the Ministry of Education (MOE)</a:t>
            </a:r>
            <a:endParaRPr lang="zh-TW" altLang="en-US" sz="2500" b="1" dirty="0"/>
          </a:p>
        </p:txBody>
      </p:sp>
      <p:sp>
        <p:nvSpPr>
          <p:cNvPr id="122" name="文字方塊 121"/>
          <p:cNvSpPr txBox="1"/>
          <p:nvPr/>
        </p:nvSpPr>
        <p:spPr>
          <a:xfrm>
            <a:off x="2437976" y="8160891"/>
            <a:ext cx="13425444" cy="861774"/>
          </a:xfrm>
          <a:prstGeom prst="rect">
            <a:avLst/>
          </a:prstGeom>
          <a:noFill/>
        </p:spPr>
        <p:txBody>
          <a:bodyPr wrap="square" rtlCol="0">
            <a:spAutoFit/>
          </a:bodyPr>
          <a:lstStyle/>
          <a:p>
            <a:r>
              <a:rPr lang="en-US" altLang="zh-TW" sz="2500" b="1" dirty="0"/>
              <a:t>Approved by </a:t>
            </a:r>
            <a:r>
              <a:rPr lang="en-US" altLang="zh-TW" sz="2500" b="1" dirty="0">
                <a:solidFill>
                  <a:schemeClr val="accent2">
                    <a:lumMod val="75000"/>
                  </a:schemeClr>
                </a:solidFill>
              </a:rPr>
              <a:t>the MOE</a:t>
            </a:r>
          </a:p>
          <a:p>
            <a:r>
              <a:rPr lang="en-US" altLang="zh-TW" sz="2500" dirty="0"/>
              <a:t>Establishing </a:t>
            </a:r>
            <a:r>
              <a:rPr lang="en-US" altLang="zh-TW" sz="2500" b="1" dirty="0">
                <a:solidFill>
                  <a:schemeClr val="accent2">
                    <a:lumMod val="75000"/>
                  </a:schemeClr>
                </a:solidFill>
              </a:rPr>
              <a:t>the Merger Preparatory Committee</a:t>
            </a:r>
            <a:r>
              <a:rPr lang="zh-TW" altLang="en-US" sz="2500" b="1" dirty="0">
                <a:solidFill>
                  <a:schemeClr val="accent2">
                    <a:lumMod val="75000"/>
                  </a:schemeClr>
                </a:solidFill>
              </a:rPr>
              <a:t> </a:t>
            </a:r>
            <a:r>
              <a:rPr lang="en-US" altLang="zh-TW" sz="2500" dirty="0"/>
              <a:t>and</a:t>
            </a:r>
            <a:r>
              <a:rPr lang="en-US" altLang="zh-TW" sz="2500" b="1" dirty="0">
                <a:solidFill>
                  <a:schemeClr val="accent2">
                    <a:lumMod val="75000"/>
                  </a:schemeClr>
                </a:solidFill>
              </a:rPr>
              <a:t> </a:t>
            </a:r>
            <a:r>
              <a:rPr lang="en-US" altLang="zh-TW" sz="2500" dirty="0"/>
              <a:t>amending </a:t>
            </a:r>
            <a:r>
              <a:rPr lang="en-US" altLang="zh-TW" sz="2500" i="1" dirty="0"/>
              <a:t>NSYSU Charter </a:t>
            </a:r>
            <a:r>
              <a:rPr lang="en-US" altLang="zh-TW" sz="2500" dirty="0"/>
              <a:t>after the merger</a:t>
            </a:r>
            <a:endParaRPr lang="zh-TW" altLang="en-US" sz="2500" dirty="0"/>
          </a:p>
        </p:txBody>
      </p:sp>
      <p:sp>
        <p:nvSpPr>
          <p:cNvPr id="132" name="文字方塊 131"/>
          <p:cNvSpPr txBox="1"/>
          <p:nvPr/>
        </p:nvSpPr>
        <p:spPr>
          <a:xfrm>
            <a:off x="2437975" y="9611921"/>
            <a:ext cx="6009381" cy="477054"/>
          </a:xfrm>
          <a:prstGeom prst="rect">
            <a:avLst/>
          </a:prstGeom>
          <a:noFill/>
        </p:spPr>
        <p:txBody>
          <a:bodyPr wrap="square" rtlCol="0">
            <a:spAutoFit/>
          </a:bodyPr>
          <a:lstStyle/>
          <a:p>
            <a:r>
              <a:rPr lang="en-US" altLang="zh-TW" sz="2500" dirty="0"/>
              <a:t>Plague unveiling ceremony</a:t>
            </a:r>
            <a:endParaRPr lang="zh-TW" altLang="en-US" sz="2500" dirty="0"/>
          </a:p>
        </p:txBody>
      </p:sp>
      <p:sp>
        <p:nvSpPr>
          <p:cNvPr id="67" name="文字方塊 66"/>
          <p:cNvSpPr txBox="1"/>
          <p:nvPr/>
        </p:nvSpPr>
        <p:spPr>
          <a:xfrm>
            <a:off x="3591480" y="6808168"/>
            <a:ext cx="6009381" cy="477054"/>
          </a:xfrm>
          <a:prstGeom prst="rect">
            <a:avLst/>
          </a:prstGeom>
          <a:noFill/>
        </p:spPr>
        <p:txBody>
          <a:bodyPr wrap="square" rtlCol="0">
            <a:spAutoFit/>
          </a:bodyPr>
          <a:lstStyle/>
          <a:p>
            <a:r>
              <a:rPr lang="en-US" altLang="zh-TW" sz="2500" dirty="0"/>
              <a:t>Discussion Forums</a:t>
            </a:r>
            <a:r>
              <a:rPr lang="en-US" altLang="zh-TW" sz="2500" dirty="0">
                <a:sym typeface="Wingdings" panose="05000000000000000000" pitchFamily="2" charset="2"/>
              </a:rPr>
              <a:t> Public Hearing</a:t>
            </a:r>
            <a:endParaRPr lang="zh-TW" altLang="en-US" sz="2500" dirty="0"/>
          </a:p>
        </p:txBody>
      </p:sp>
      <p:sp>
        <p:nvSpPr>
          <p:cNvPr id="7" name="矩形 6"/>
          <p:cNvSpPr/>
          <p:nvPr/>
        </p:nvSpPr>
        <p:spPr>
          <a:xfrm>
            <a:off x="3204813" y="7263829"/>
            <a:ext cx="9144000" cy="861774"/>
          </a:xfrm>
          <a:prstGeom prst="rect">
            <a:avLst/>
          </a:prstGeom>
        </p:spPr>
        <p:txBody>
          <a:bodyPr>
            <a:spAutoFit/>
          </a:bodyPr>
          <a:lstStyle/>
          <a:p>
            <a:r>
              <a:rPr lang="en-US" altLang="zh-TW" sz="2500" b="1" dirty="0"/>
              <a:t>Approved by the University Councils of both universities</a:t>
            </a:r>
          </a:p>
          <a:p>
            <a:r>
              <a:rPr lang="en-US" altLang="zh-TW" sz="2500" b="1" dirty="0"/>
              <a:t>Submit </a:t>
            </a:r>
            <a:r>
              <a:rPr lang="en-US" altLang="zh-TW" sz="2500" b="1" dirty="0">
                <a:solidFill>
                  <a:schemeClr val="accent2">
                    <a:lumMod val="75000"/>
                  </a:schemeClr>
                </a:solidFill>
              </a:rPr>
              <a:t>the Merger Proposal </a:t>
            </a:r>
            <a:r>
              <a:rPr lang="en-US" altLang="zh-TW" sz="2500" b="1" dirty="0"/>
              <a:t>to the MOE</a:t>
            </a:r>
            <a:endParaRPr lang="zh-TW" altLang="en-US" sz="2500" b="1" dirty="0"/>
          </a:p>
        </p:txBody>
      </p:sp>
      <p:sp>
        <p:nvSpPr>
          <p:cNvPr id="88" name="L 圖案 7">
            <a:extLst>
              <a:ext uri="{FF2B5EF4-FFF2-40B4-BE49-F238E27FC236}">
                <a16:creationId xmlns:a16="http://schemas.microsoft.com/office/drawing/2014/main" id="{1C38B198-0AFF-4680-B229-AE333F7FE0B9}"/>
              </a:ext>
            </a:extLst>
          </p:cNvPr>
          <p:cNvSpPr/>
          <p:nvPr/>
        </p:nvSpPr>
        <p:spPr>
          <a:xfrm rot="19000469">
            <a:off x="1774833" y="2718979"/>
            <a:ext cx="320384" cy="161386"/>
          </a:xfrm>
          <a:prstGeom prst="corner">
            <a:avLst>
              <a:gd name="adj1" fmla="val 36670"/>
              <a:gd name="adj2" fmla="val 28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L 圖案 7">
            <a:extLst>
              <a:ext uri="{FF2B5EF4-FFF2-40B4-BE49-F238E27FC236}">
                <a16:creationId xmlns:a16="http://schemas.microsoft.com/office/drawing/2014/main" id="{1C38B198-0AFF-4680-B229-AE333F7FE0B9}"/>
              </a:ext>
            </a:extLst>
          </p:cNvPr>
          <p:cNvSpPr/>
          <p:nvPr/>
        </p:nvSpPr>
        <p:spPr>
          <a:xfrm rot="19000469">
            <a:off x="1767085" y="3058281"/>
            <a:ext cx="320384" cy="161386"/>
          </a:xfrm>
          <a:prstGeom prst="corner">
            <a:avLst>
              <a:gd name="adj1" fmla="val 36670"/>
              <a:gd name="adj2" fmla="val 28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L 圖案 7">
            <a:extLst>
              <a:ext uri="{FF2B5EF4-FFF2-40B4-BE49-F238E27FC236}">
                <a16:creationId xmlns:a16="http://schemas.microsoft.com/office/drawing/2014/main" id="{1C38B198-0AFF-4680-B229-AE333F7FE0B9}"/>
              </a:ext>
            </a:extLst>
          </p:cNvPr>
          <p:cNvSpPr/>
          <p:nvPr/>
        </p:nvSpPr>
        <p:spPr>
          <a:xfrm rot="19000469">
            <a:off x="1770269" y="3438186"/>
            <a:ext cx="320384" cy="161386"/>
          </a:xfrm>
          <a:prstGeom prst="corner">
            <a:avLst>
              <a:gd name="adj1" fmla="val 36670"/>
              <a:gd name="adj2" fmla="val 28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L 圖案 7">
            <a:extLst>
              <a:ext uri="{FF2B5EF4-FFF2-40B4-BE49-F238E27FC236}">
                <a16:creationId xmlns:a16="http://schemas.microsoft.com/office/drawing/2014/main" id="{1C38B198-0AFF-4680-B229-AE333F7FE0B9}"/>
              </a:ext>
            </a:extLst>
          </p:cNvPr>
          <p:cNvSpPr/>
          <p:nvPr/>
        </p:nvSpPr>
        <p:spPr>
          <a:xfrm rot="19000469">
            <a:off x="1758523" y="3765900"/>
            <a:ext cx="320384" cy="161386"/>
          </a:xfrm>
          <a:prstGeom prst="corner">
            <a:avLst>
              <a:gd name="adj1" fmla="val 36670"/>
              <a:gd name="adj2" fmla="val 28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L 圖案 7">
            <a:extLst>
              <a:ext uri="{FF2B5EF4-FFF2-40B4-BE49-F238E27FC236}">
                <a16:creationId xmlns:a16="http://schemas.microsoft.com/office/drawing/2014/main" id="{1C38B198-0AFF-4680-B229-AE333F7FE0B9}"/>
              </a:ext>
            </a:extLst>
          </p:cNvPr>
          <p:cNvSpPr/>
          <p:nvPr/>
        </p:nvSpPr>
        <p:spPr>
          <a:xfrm rot="19000469">
            <a:off x="1762430" y="4143985"/>
            <a:ext cx="320384" cy="161386"/>
          </a:xfrm>
          <a:prstGeom prst="corner">
            <a:avLst>
              <a:gd name="adj1" fmla="val 36670"/>
              <a:gd name="adj2" fmla="val 28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951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8056" y="0"/>
            <a:ext cx="4787136" cy="10287000"/>
            <a:chOff x="0" y="0"/>
            <a:chExt cx="1260809" cy="2709333"/>
          </a:xfrm>
          <a:solidFill>
            <a:srgbClr val="FFEC9F"/>
          </a:solidFill>
        </p:grpSpPr>
        <p:sp>
          <p:nvSpPr>
            <p:cNvPr id="4" name="Freeform 4"/>
            <p:cNvSpPr/>
            <p:nvPr/>
          </p:nvSpPr>
          <p:spPr>
            <a:xfrm>
              <a:off x="0" y="0"/>
              <a:ext cx="1260809" cy="2709333"/>
            </a:xfrm>
            <a:custGeom>
              <a:avLst/>
              <a:gdLst/>
              <a:ahLst/>
              <a:cxnLst/>
              <a:rect l="l" t="t" r="r" b="b"/>
              <a:pathLst>
                <a:path w="1260809" h="2709333">
                  <a:moveTo>
                    <a:pt x="0" y="0"/>
                  </a:moveTo>
                  <a:lnTo>
                    <a:pt x="1260809" y="0"/>
                  </a:lnTo>
                  <a:lnTo>
                    <a:pt x="1260809" y="2709333"/>
                  </a:lnTo>
                  <a:lnTo>
                    <a:pt x="0" y="2709333"/>
                  </a:lnTo>
                  <a:close/>
                </a:path>
              </a:pathLst>
            </a:custGeom>
            <a:grpFill/>
          </p:spPr>
        </p:sp>
        <p:sp>
          <p:nvSpPr>
            <p:cNvPr id="5" name="TextBox 5"/>
            <p:cNvSpPr txBox="1"/>
            <p:nvPr/>
          </p:nvSpPr>
          <p:spPr>
            <a:xfrm>
              <a:off x="0" y="-57150"/>
              <a:ext cx="1260809" cy="2766483"/>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flipH="1">
            <a:off x="4080687" y="533119"/>
            <a:ext cx="1156786" cy="9220761"/>
          </a:xfrm>
          <a:custGeom>
            <a:avLst/>
            <a:gdLst/>
            <a:ahLst/>
            <a:cxnLst/>
            <a:rect l="l" t="t" r="r" b="b"/>
            <a:pathLst>
              <a:path w="1156786" h="9220761">
                <a:moveTo>
                  <a:pt x="1156786" y="0"/>
                </a:moveTo>
                <a:lnTo>
                  <a:pt x="0" y="0"/>
                </a:lnTo>
                <a:lnTo>
                  <a:pt x="0" y="9220762"/>
                </a:lnTo>
                <a:lnTo>
                  <a:pt x="1156786" y="9220762"/>
                </a:lnTo>
                <a:lnTo>
                  <a:pt x="115678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10800000">
            <a:off x="7495529" y="9070066"/>
            <a:ext cx="1482099" cy="376469"/>
          </a:xfrm>
          <a:custGeom>
            <a:avLst/>
            <a:gdLst/>
            <a:ahLst/>
            <a:cxnLst/>
            <a:rect l="l" t="t" r="r" b="b"/>
            <a:pathLst>
              <a:path w="1482099" h="376469">
                <a:moveTo>
                  <a:pt x="0" y="0"/>
                </a:moveTo>
                <a:lnTo>
                  <a:pt x="1482099" y="0"/>
                </a:lnTo>
                <a:lnTo>
                  <a:pt x="1482099" y="376468"/>
                </a:lnTo>
                <a:lnTo>
                  <a:pt x="0" y="376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圖片 17">
            <a:extLst>
              <a:ext uri="{FF2B5EF4-FFF2-40B4-BE49-F238E27FC236}">
                <a16:creationId xmlns:a16="http://schemas.microsoft.com/office/drawing/2014/main" id="{E03C2557-4BB2-4D66-9FDC-7027FB0C28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402" y="1485900"/>
            <a:ext cx="1996219" cy="1370070"/>
          </a:xfrm>
          <a:prstGeom prst="rect">
            <a:avLst/>
          </a:prstGeom>
        </p:spPr>
      </p:pic>
      <p:pic>
        <p:nvPicPr>
          <p:cNvPr id="20" name="圖片 19">
            <a:extLst>
              <a:ext uri="{FF2B5EF4-FFF2-40B4-BE49-F238E27FC236}">
                <a16:creationId xmlns:a16="http://schemas.microsoft.com/office/drawing/2014/main" id="{2E19593F-8EF3-4B54-A0AE-1A4A46D1A4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886" y="7112586"/>
            <a:ext cx="1988494" cy="1988494"/>
          </a:xfrm>
          <a:prstGeom prst="rect">
            <a:avLst/>
          </a:prstGeom>
        </p:spPr>
      </p:pic>
      <p:grpSp>
        <p:nvGrpSpPr>
          <p:cNvPr id="21" name="Group 11">
            <a:extLst>
              <a:ext uri="{FF2B5EF4-FFF2-40B4-BE49-F238E27FC236}">
                <a16:creationId xmlns:a16="http://schemas.microsoft.com/office/drawing/2014/main" id="{217341AF-6B15-46D8-BE6A-4009C3D01C62}"/>
              </a:ext>
            </a:extLst>
          </p:cNvPr>
          <p:cNvGrpSpPr/>
          <p:nvPr/>
        </p:nvGrpSpPr>
        <p:grpSpPr>
          <a:xfrm>
            <a:off x="17259300" y="0"/>
            <a:ext cx="1028700" cy="533119"/>
            <a:chOff x="0" y="0"/>
            <a:chExt cx="270933" cy="140410"/>
          </a:xfrm>
          <a:solidFill>
            <a:srgbClr val="EFB819"/>
          </a:solidFill>
        </p:grpSpPr>
        <p:sp>
          <p:nvSpPr>
            <p:cNvPr id="22" name="Freeform 12">
              <a:extLst>
                <a:ext uri="{FF2B5EF4-FFF2-40B4-BE49-F238E27FC236}">
                  <a16:creationId xmlns:a16="http://schemas.microsoft.com/office/drawing/2014/main" id="{38F7AE8E-9482-4022-B902-F5D08542F761}"/>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3" name="TextBox 13">
              <a:extLst>
                <a:ext uri="{FF2B5EF4-FFF2-40B4-BE49-F238E27FC236}">
                  <a16:creationId xmlns:a16="http://schemas.microsoft.com/office/drawing/2014/main" id="{EDB0B4D4-F462-499C-8EA5-FBDF3F69A3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24" name="Group 14">
            <a:extLst>
              <a:ext uri="{FF2B5EF4-FFF2-40B4-BE49-F238E27FC236}">
                <a16:creationId xmlns:a16="http://schemas.microsoft.com/office/drawing/2014/main" id="{DF6E23F4-7A8D-45D0-8884-840AC4FFCF4E}"/>
              </a:ext>
            </a:extLst>
          </p:cNvPr>
          <p:cNvGrpSpPr/>
          <p:nvPr/>
        </p:nvGrpSpPr>
        <p:grpSpPr>
          <a:xfrm>
            <a:off x="17259300" y="533119"/>
            <a:ext cx="1028700" cy="533119"/>
            <a:chOff x="0" y="0"/>
            <a:chExt cx="270933" cy="140410"/>
          </a:xfrm>
        </p:grpSpPr>
        <p:sp>
          <p:nvSpPr>
            <p:cNvPr id="25" name="Freeform 15">
              <a:extLst>
                <a:ext uri="{FF2B5EF4-FFF2-40B4-BE49-F238E27FC236}">
                  <a16:creationId xmlns:a16="http://schemas.microsoft.com/office/drawing/2014/main" id="{008EA025-74B2-49FD-B3FC-ECB8A44173BF}"/>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solidFill>
              <a:srgbClr val="A7A9AC"/>
            </a:solidFill>
          </p:spPr>
        </p:sp>
        <p:sp>
          <p:nvSpPr>
            <p:cNvPr id="26" name="TextBox 16">
              <a:extLst>
                <a:ext uri="{FF2B5EF4-FFF2-40B4-BE49-F238E27FC236}">
                  <a16:creationId xmlns:a16="http://schemas.microsoft.com/office/drawing/2014/main" id="{0A8C2F34-D5AC-4D62-9A7A-71B0F7B101E6}"/>
                </a:ext>
              </a:extLst>
            </p:cNvPr>
            <p:cNvSpPr txBox="1"/>
            <p:nvPr/>
          </p:nvSpPr>
          <p:spPr>
            <a:xfrm>
              <a:off x="0" y="-57150"/>
              <a:ext cx="270933" cy="197560"/>
            </a:xfrm>
            <a:prstGeom prst="rect">
              <a:avLst/>
            </a:prstGeom>
          </p:spPr>
          <p:txBody>
            <a:bodyPr lIns="50800" tIns="50800" rIns="50800" bIns="50800" rtlCol="0" anchor="ctr"/>
            <a:lstStyle/>
            <a:p>
              <a:pPr algn="ctr">
                <a:lnSpc>
                  <a:spcPts val="2659"/>
                </a:lnSpc>
              </a:pPr>
              <a:endParaRPr dirty="0"/>
            </a:p>
          </p:txBody>
        </p:sp>
      </p:grpSp>
      <p:grpSp>
        <p:nvGrpSpPr>
          <p:cNvPr id="27" name="Group 6">
            <a:extLst>
              <a:ext uri="{FF2B5EF4-FFF2-40B4-BE49-F238E27FC236}">
                <a16:creationId xmlns:a16="http://schemas.microsoft.com/office/drawing/2014/main" id="{6C982F19-C470-4F70-9FF9-D3A77DDB302F}"/>
              </a:ext>
            </a:extLst>
          </p:cNvPr>
          <p:cNvGrpSpPr/>
          <p:nvPr/>
        </p:nvGrpSpPr>
        <p:grpSpPr>
          <a:xfrm>
            <a:off x="17259300" y="9258300"/>
            <a:ext cx="1028700" cy="1037204"/>
            <a:chOff x="0" y="0"/>
            <a:chExt cx="270933" cy="273173"/>
          </a:xfrm>
          <a:solidFill>
            <a:srgbClr val="00A0E9"/>
          </a:solidFill>
        </p:grpSpPr>
        <p:sp>
          <p:nvSpPr>
            <p:cNvPr id="28" name="Freeform 7">
              <a:extLst>
                <a:ext uri="{FF2B5EF4-FFF2-40B4-BE49-F238E27FC236}">
                  <a16:creationId xmlns:a16="http://schemas.microsoft.com/office/drawing/2014/main" id="{8E6D56DC-C9B4-4703-B578-C733A6019C2B}"/>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9" name="TextBox 8">
              <a:extLst>
                <a:ext uri="{FF2B5EF4-FFF2-40B4-BE49-F238E27FC236}">
                  <a16:creationId xmlns:a16="http://schemas.microsoft.com/office/drawing/2014/main" id="{9D911280-FE1B-48D5-8350-9551CF4F9DBA}"/>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30" name="Group 9">
            <a:extLst>
              <a:ext uri="{FF2B5EF4-FFF2-40B4-BE49-F238E27FC236}">
                <a16:creationId xmlns:a16="http://schemas.microsoft.com/office/drawing/2014/main" id="{5B858CA3-2E73-4762-92C1-5ED06165C138}"/>
              </a:ext>
            </a:extLst>
          </p:cNvPr>
          <p:cNvGrpSpPr/>
          <p:nvPr/>
        </p:nvGrpSpPr>
        <p:grpSpPr>
          <a:xfrm>
            <a:off x="17259300" y="9258300"/>
            <a:ext cx="1028700" cy="533119"/>
            <a:chOff x="0" y="0"/>
            <a:chExt cx="270933" cy="140410"/>
          </a:xfrm>
          <a:solidFill>
            <a:srgbClr val="009B45"/>
          </a:solidFill>
        </p:grpSpPr>
        <p:sp>
          <p:nvSpPr>
            <p:cNvPr id="31" name="Freeform 10">
              <a:extLst>
                <a:ext uri="{FF2B5EF4-FFF2-40B4-BE49-F238E27FC236}">
                  <a16:creationId xmlns:a16="http://schemas.microsoft.com/office/drawing/2014/main" id="{6BF2CDB5-F7A4-4A6B-86B1-E7891629B80B}"/>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32" name="TextBox 11">
              <a:extLst>
                <a:ext uri="{FF2B5EF4-FFF2-40B4-BE49-F238E27FC236}">
                  <a16:creationId xmlns:a16="http://schemas.microsoft.com/office/drawing/2014/main" id="{94AB761B-2B8F-43D2-BA36-AF0D2810374C}"/>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sp>
        <p:nvSpPr>
          <p:cNvPr id="12" name="投影片編號版面配置區 11">
            <a:extLst>
              <a:ext uri="{FF2B5EF4-FFF2-40B4-BE49-F238E27FC236}">
                <a16:creationId xmlns:a16="http://schemas.microsoft.com/office/drawing/2014/main" id="{57A13B49-6C3A-4637-B411-4A018594F0BA}"/>
              </a:ext>
            </a:extLst>
          </p:cNvPr>
          <p:cNvSpPr>
            <a:spLocks noGrp="1"/>
          </p:cNvSpPr>
          <p:nvPr>
            <p:ph type="sldNum" sz="quarter" idx="12"/>
          </p:nvPr>
        </p:nvSpPr>
        <p:spPr/>
        <p:txBody>
          <a:bodyPr/>
          <a:lstStyle/>
          <a:p>
            <a:fld id="{B6F15528-21DE-4FAA-801E-634DDDAF4B2B}" type="slidenum">
              <a:rPr lang="en-US" smtClean="0"/>
              <a:pPr/>
              <a:t>27</a:t>
            </a:fld>
            <a:endParaRPr lang="en-US" dirty="0"/>
          </a:p>
        </p:txBody>
      </p:sp>
      <p:sp>
        <p:nvSpPr>
          <p:cNvPr id="33" name="TextBox 2"/>
          <p:cNvSpPr txBox="1"/>
          <p:nvPr/>
        </p:nvSpPr>
        <p:spPr>
          <a:xfrm>
            <a:off x="5117828" y="3771900"/>
            <a:ext cx="12655822" cy="3293209"/>
          </a:xfrm>
          <a:prstGeom prst="rect">
            <a:avLst/>
          </a:prstGeom>
        </p:spPr>
        <p:txBody>
          <a:bodyPr wrap="square" lIns="0" tIns="0" rIns="0" bIns="0" rtlCol="0" anchor="t">
            <a:spAutoFit/>
          </a:bodyPr>
          <a:lstStyle/>
          <a:p>
            <a:pPr marL="367029" lvl="1"/>
            <a:r>
              <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5. Issues Related to the Merger</a:t>
            </a:r>
          </a:p>
          <a:p>
            <a:pPr marL="367029" lvl="1"/>
            <a:endPar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endParaRPr>
          </a:p>
          <a:p>
            <a:pPr marL="367029" lvl="1"/>
            <a:r>
              <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Open for Discussion</a:t>
            </a:r>
            <a:endParaRPr lang="en-US" altLang="zh-TW"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endParaRPr>
          </a:p>
        </p:txBody>
      </p:sp>
      <p:sp>
        <p:nvSpPr>
          <p:cNvPr id="34" name="TextBox 6"/>
          <p:cNvSpPr txBox="1"/>
          <p:nvPr/>
        </p:nvSpPr>
        <p:spPr>
          <a:xfrm>
            <a:off x="666167" y="4617140"/>
            <a:ext cx="3027239" cy="1052720"/>
          </a:xfrm>
          <a:prstGeom prst="rect">
            <a:avLst/>
          </a:prstGeom>
        </p:spPr>
        <p:txBody>
          <a:bodyPr vert="horz" lIns="0" tIns="0" rIns="0" bIns="0" rtlCol="0" anchor="t">
            <a:spAutoFit/>
          </a:bodyPr>
          <a:lstStyle/>
          <a:p>
            <a:pPr algn="ctr">
              <a:lnSpc>
                <a:spcPts val="8119"/>
              </a:lnSpc>
              <a:spcBef>
                <a:spcPct val="0"/>
              </a:spcBef>
            </a:pPr>
            <a:r>
              <a:rPr lang="en-US" altLang="zh-TW"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Agenda</a:t>
            </a:r>
            <a:endParaRPr lang="en-US"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Tree>
    <p:extLst>
      <p:ext uri="{BB962C8B-B14F-4D97-AF65-F5344CB8AC3E}">
        <p14:creationId xmlns:p14="http://schemas.microsoft.com/office/powerpoint/2010/main" val="510063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4028" y="440746"/>
            <a:ext cx="18416056" cy="1590438"/>
            <a:chOff x="-128056" y="963413"/>
            <a:chExt cx="18416056" cy="1500482"/>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53043" y="1181100"/>
              <a:ext cx="16580539" cy="899478"/>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Student Suggestions from Previous Forum I</a:t>
              </a: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r>
                <a:rPr lang="en-US" altLang="zh-TW"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2025.11.26</a:t>
              </a: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endParaRPr lang="en-US" altLang="zh-TW"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
          <p:nvSpPr>
            <p:cNvPr id="10" name="Freeform 10"/>
            <p:cNvSpPr/>
            <p:nvPr/>
          </p:nvSpPr>
          <p:spPr>
            <a:xfrm rot="10800000">
              <a:off x="16302095" y="1181100"/>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a:p>
            </p:txBody>
          </p:sp>
        </p:grpSp>
      </p:grpSp>
      <p:grpSp>
        <p:nvGrpSpPr>
          <p:cNvPr id="13" name="群組 12">
            <a:extLst>
              <a:ext uri="{FF2B5EF4-FFF2-40B4-BE49-F238E27FC236}">
                <a16:creationId xmlns:a16="http://schemas.microsoft.com/office/drawing/2014/main" id="{A8F7FB14-4F6B-4946-860C-9760D2F56D6B}"/>
              </a:ext>
            </a:extLst>
          </p:cNvPr>
          <p:cNvGrpSpPr/>
          <p:nvPr/>
        </p:nvGrpSpPr>
        <p:grpSpPr>
          <a:xfrm>
            <a:off x="402917" y="2128686"/>
            <a:ext cx="17868382" cy="8272614"/>
            <a:chOff x="1279709" y="2250251"/>
            <a:chExt cx="16230447" cy="7122894"/>
          </a:xfrm>
        </p:grpSpPr>
        <p:sp>
          <p:nvSpPr>
            <p:cNvPr id="11" name="流程圖: 文件 10">
              <a:extLst>
                <a:ext uri="{FF2B5EF4-FFF2-40B4-BE49-F238E27FC236}">
                  <a16:creationId xmlns:a16="http://schemas.microsoft.com/office/drawing/2014/main" id="{A5DD2C3F-4119-4EF6-B0D6-C1FC6B17165F}"/>
                </a:ext>
              </a:extLst>
            </p:cNvPr>
            <p:cNvSpPr/>
            <p:nvPr/>
          </p:nvSpPr>
          <p:spPr>
            <a:xfrm>
              <a:off x="1279709" y="2250251"/>
              <a:ext cx="16059602" cy="7122894"/>
            </a:xfrm>
            <a:prstGeom prst="flowChartDocumen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09F41184-7A90-4DFA-9B5B-A280A25A1720}"/>
                </a:ext>
              </a:extLst>
            </p:cNvPr>
            <p:cNvSpPr txBox="1"/>
            <p:nvPr/>
          </p:nvSpPr>
          <p:spPr>
            <a:xfrm>
              <a:off x="1312125" y="2250251"/>
              <a:ext cx="16198031" cy="6494648"/>
            </a:xfrm>
            <a:prstGeom prst="rect">
              <a:avLst/>
            </a:prstGeom>
            <a:noFill/>
            <a:ln w="38100">
              <a:noFill/>
            </a:ln>
          </p:spPr>
          <p:txBody>
            <a:bodyPr wrap="square" rtlCol="0">
              <a:spAutoFit/>
            </a:bodyPr>
            <a:lstStyle/>
            <a:p>
              <a:pPr marL="457200" indent="-457200">
                <a:lnSpc>
                  <a:spcPts val="3360"/>
                </a:lnSpc>
                <a:spcBef>
                  <a:spcPts val="200"/>
                </a:spcBef>
                <a:spcAft>
                  <a:spcPts val="200"/>
                </a:spcAft>
                <a:buFont typeface="Wingdings" panose="05000000000000000000" pitchFamily="2" charset="2"/>
                <a:buChar char="l"/>
              </a:pP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University name:</a:t>
              </a:r>
              <a:r>
                <a:rPr lang="zh-TW" altLang="en-US" sz="3000" b="1"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ts val="3360"/>
                </a:lnSpc>
                <a:spcBef>
                  <a:spcPts val="200"/>
                </a:spcBef>
                <a:spcAft>
                  <a:spcPts val="200"/>
                </a:spcAft>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Since this issue has remained unsolved since earlier discussions on the merger, the University shall provide several options</a:t>
              </a:r>
              <a:r>
                <a:rPr lang="en-US" altLang="zh-TW" sz="2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for reference after thorough discussions.</a:t>
              </a:r>
            </a:p>
            <a:p>
              <a:pPr marL="457200" indent="-457200">
                <a:lnSpc>
                  <a:spcPts val="3360"/>
                </a:lnSpc>
                <a:spcBef>
                  <a:spcPts val="200"/>
                </a:spcBef>
                <a:spcAft>
                  <a:spcPts val="200"/>
                </a:spcAft>
                <a:buFont typeface="Wingdings" panose="05000000000000000000" pitchFamily="2" charset="2"/>
                <a:buChar char="l"/>
              </a:pP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Degree certificate:</a:t>
              </a:r>
            </a:p>
            <a:p>
              <a:pPr marL="971550" lvl="1" indent="-514350">
                <a:lnSpc>
                  <a:spcPts val="3360"/>
                </a:lnSpc>
                <a:spcBef>
                  <a:spcPts val="200"/>
                </a:spcBef>
                <a:spcAft>
                  <a:spcPts val="200"/>
                </a:spcAft>
                <a:buFont typeface="+mj-lt"/>
                <a:buAutoNum type="arabicParenR"/>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Degree certificates shall indicate the original admitted university. However, due to differences in academic level of students from two universities, this may potentially lead to concerns about the devaluation of academic credentials, especially for those who continue further studying at the University after merger.</a:t>
              </a:r>
              <a:r>
                <a:rPr lang="en-US" altLang="zh-TW" sz="2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Therefore, the University shall carefully consider its impact.</a:t>
              </a:r>
            </a:p>
            <a:p>
              <a:pPr marL="971550" lvl="1" indent="-514350">
                <a:lnSpc>
                  <a:spcPts val="3360"/>
                </a:lnSpc>
                <a:spcBef>
                  <a:spcPts val="200"/>
                </a:spcBef>
                <a:spcAft>
                  <a:spcPts val="200"/>
                </a:spcAft>
                <a:buFont typeface="+mj-lt"/>
                <a:buAutoNum type="arabicParenR"/>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Students’ future employment competitiveness may be challenged after the merger, so the University shall prudently assess the impact of the merger on its ‘‘brand’’. </a:t>
              </a:r>
            </a:p>
            <a:p>
              <a:pPr marL="457200" indent="-457200">
                <a:lnSpc>
                  <a:spcPts val="3360"/>
                </a:lnSpc>
                <a:spcBef>
                  <a:spcPts val="200"/>
                </a:spcBef>
                <a:spcAft>
                  <a:spcPts val="200"/>
                </a:spcAft>
                <a:buFont typeface="Wingdings" panose="05000000000000000000" pitchFamily="2" charset="2"/>
                <a:buChar char="l"/>
              </a:pP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Course planning:</a:t>
              </a:r>
            </a:p>
            <a:p>
              <a:pPr marL="971550" lvl="1" indent="-514350">
                <a:lnSpc>
                  <a:spcPts val="3360"/>
                </a:lnSpc>
                <a:spcBef>
                  <a:spcPts val="200"/>
                </a:spcBef>
                <a:spcAft>
                  <a:spcPts val="200"/>
                </a:spcAft>
                <a:buFont typeface="+mj-lt"/>
                <a:buAutoNum type="arabicParenR"/>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After the merger, new study requirements may affect original class schedules, available classrooms and graduation requirements. It is suggested that students be given the right to opt for a better outcome.</a:t>
              </a:r>
              <a:r>
                <a:rPr lang="zh-TW" altLang="zh-TW" sz="2600"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endParaRPr>
            </a:p>
            <a:p>
              <a:pPr marL="971550" lvl="1" indent="-514350">
                <a:lnSpc>
                  <a:spcPts val="3360"/>
                </a:lnSpc>
                <a:spcBef>
                  <a:spcPts val="200"/>
                </a:spcBef>
                <a:spcAft>
                  <a:spcPts val="200"/>
                </a:spcAft>
                <a:buFont typeface="+mj-lt"/>
                <a:buAutoNum type="arabicParenR"/>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Course schedule and transportation between campuses can affect students’ access to classes, so the University shall consider schedules and venues of classes when planning transportation solutions.</a:t>
              </a:r>
            </a:p>
            <a:p>
              <a:pPr marL="441325" lvl="1" indent="-441325">
                <a:lnSpc>
                  <a:spcPct val="150000"/>
                </a:lnSpc>
              </a:pPr>
              <a:endParaRPr lang="en-US" altLang="zh-TW" sz="2600" b="1" dirty="0">
                <a:latin typeface="Times" panose="02020603050405020304" pitchFamily="18" charset="0"/>
                <a:ea typeface="微軟正黑體" panose="020B0604030504040204" pitchFamily="34" charset="-120"/>
              </a:endParaRPr>
            </a:p>
          </p:txBody>
        </p:sp>
      </p:grpSp>
      <p:sp>
        <p:nvSpPr>
          <p:cNvPr id="14" name="投影片編號版面配置區 13">
            <a:extLst>
              <a:ext uri="{FF2B5EF4-FFF2-40B4-BE49-F238E27FC236}">
                <a16:creationId xmlns:a16="http://schemas.microsoft.com/office/drawing/2014/main" id="{8365A9D6-20EA-4F87-A379-DDA704E4F93F}"/>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404495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a:extLst>
              <a:ext uri="{FF2B5EF4-FFF2-40B4-BE49-F238E27FC236}">
                <a16:creationId xmlns:a16="http://schemas.microsoft.com/office/drawing/2014/main" id="{A8F7FB14-4F6B-4946-860C-9760D2F56D6B}"/>
              </a:ext>
            </a:extLst>
          </p:cNvPr>
          <p:cNvGrpSpPr/>
          <p:nvPr/>
        </p:nvGrpSpPr>
        <p:grpSpPr>
          <a:xfrm>
            <a:off x="1143000" y="2324948"/>
            <a:ext cx="16611600" cy="7893097"/>
            <a:chOff x="1143000" y="2324948"/>
            <a:chExt cx="16611600" cy="7893097"/>
          </a:xfrm>
        </p:grpSpPr>
        <p:sp>
          <p:nvSpPr>
            <p:cNvPr id="11" name="流程圖: 文件 10">
              <a:extLst>
                <a:ext uri="{FF2B5EF4-FFF2-40B4-BE49-F238E27FC236}">
                  <a16:creationId xmlns:a16="http://schemas.microsoft.com/office/drawing/2014/main" id="{A5DD2C3F-4119-4EF6-B0D6-C1FC6B17165F}"/>
                </a:ext>
              </a:extLst>
            </p:cNvPr>
            <p:cNvSpPr/>
            <p:nvPr/>
          </p:nvSpPr>
          <p:spPr>
            <a:xfrm>
              <a:off x="1143000" y="2324948"/>
              <a:ext cx="16611600" cy="7893097"/>
            </a:xfrm>
            <a:prstGeom prst="flowChartDocumen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09F41184-7A90-4DFA-9B5B-A280A25A1720}"/>
                </a:ext>
              </a:extLst>
            </p:cNvPr>
            <p:cNvSpPr txBox="1"/>
            <p:nvPr/>
          </p:nvSpPr>
          <p:spPr>
            <a:xfrm>
              <a:off x="1238248" y="2518147"/>
              <a:ext cx="16338183" cy="6948056"/>
            </a:xfrm>
            <a:prstGeom prst="rect">
              <a:avLst/>
            </a:prstGeom>
            <a:noFill/>
            <a:ln w="38100">
              <a:noFill/>
            </a:ln>
          </p:spPr>
          <p:txBody>
            <a:bodyPr wrap="square" rtlCol="0">
              <a:spAutoFit/>
            </a:bodyPr>
            <a:lstStyle/>
            <a:p>
              <a:pPr marL="457200" indent="-457200">
                <a:lnSpc>
                  <a:spcPts val="3360"/>
                </a:lnSpc>
                <a:spcBef>
                  <a:spcPts val="300"/>
                </a:spcBef>
                <a:spcAft>
                  <a:spcPts val="300"/>
                </a:spcAft>
                <a:buFont typeface="Wingdings" panose="05000000000000000000" pitchFamily="2" charset="2"/>
                <a:buChar char="l"/>
              </a:pP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Resources distribution and capacity:</a:t>
              </a:r>
            </a:p>
            <a:p>
              <a:pPr marL="971550" lvl="2" indent="-514350">
                <a:lnSpc>
                  <a:spcPts val="3360"/>
                </a:lnSpc>
                <a:spcBef>
                  <a:spcPts val="300"/>
                </a:spcBef>
                <a:spcAft>
                  <a:spcPts val="300"/>
                </a:spcAft>
                <a:buFont typeface="+mj-lt"/>
                <a:buAutoNum type="arabicParenR"/>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Resource allocation may face challenges after the merger, and may in turn affect students’ resources. Therefore, the University should have a well-developed plan for resource allocation to ensure that existing resource entitlements are protected (e.g.,  average funding per student).</a:t>
              </a:r>
            </a:p>
            <a:p>
              <a:pPr marL="971550" lvl="2" indent="-514350">
                <a:lnSpc>
                  <a:spcPts val="3360"/>
                </a:lnSpc>
                <a:spcBef>
                  <a:spcPts val="300"/>
                </a:spcBef>
                <a:spcAft>
                  <a:spcPts val="300"/>
                </a:spcAft>
                <a:buFont typeface="+mj-lt"/>
                <a:buAutoNum type="arabicParenR"/>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The University should provide the plan on the distribution of funding after merger (e.g., raised funds, Higher Education SPROUT Project grants, and campus development budgets).</a:t>
              </a:r>
            </a:p>
            <a:p>
              <a:pPr marL="971550" lvl="2" indent="-514350">
                <a:lnSpc>
                  <a:spcPts val="3360"/>
                </a:lnSpc>
                <a:spcBef>
                  <a:spcPts val="300"/>
                </a:spcBef>
                <a:spcAft>
                  <a:spcPts val="300"/>
                </a:spcAft>
                <a:buFont typeface="+mj-lt"/>
                <a:buAutoNum type="arabicParenR"/>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The alignment of policies between two universities (e.g., EMI programs and TOEFL Waiver Pilot Program) may affect students’ benefits after the merger, especially for those planning to study abroad after graduation. The University shall establish supportive mechanism to safeguard students’ rights and interests</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p>
            <a:p>
              <a:pPr marL="457200" indent="-457200">
                <a:lnSpc>
                  <a:spcPts val="3360"/>
                </a:lnSpc>
                <a:spcBef>
                  <a:spcPts val="300"/>
                </a:spcBef>
                <a:spcAft>
                  <a:spcPts val="300"/>
                </a:spcAft>
                <a:buFont typeface="Wingdings" panose="05000000000000000000" pitchFamily="2" charset="2"/>
                <a:buChar char="l"/>
              </a:pP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Referendum:</a:t>
              </a:r>
            </a:p>
            <a:p>
              <a:pPr lvl="2">
                <a:lnSpc>
                  <a:spcPts val="3360"/>
                </a:lnSpc>
                <a:spcBef>
                  <a:spcPts val="300"/>
                </a:spcBef>
                <a:spcAft>
                  <a:spcPts val="300"/>
                </a:spcAft>
              </a:pPr>
              <a:r>
                <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rPr>
                <a:t>The University should conduct a referendum to confirm support of the merger prior to submitting the letter of intent and  merger plan to the Ministry of Education.</a:t>
              </a:r>
            </a:p>
            <a:p>
              <a:pPr marL="441325" indent="-441325">
                <a:lnSpc>
                  <a:spcPct val="150000"/>
                </a:lnSpc>
              </a:pPr>
              <a:endParaRPr lang="en-US" altLang="zh-TW" sz="2600" dirty="0">
                <a:latin typeface="Times New Roman" panose="02020603050405020304" pitchFamily="18" charset="0"/>
                <a:ea typeface="微軟正黑體" panose="020B0604030504040204" pitchFamily="34" charset="-120"/>
                <a:cs typeface="Times New Roman" panose="02020603050405020304" pitchFamily="18" charset="0"/>
              </a:endParaRPr>
            </a:p>
            <a:p>
              <a:pPr marL="441325" lvl="1" indent="-441325">
                <a:lnSpc>
                  <a:spcPct val="150000"/>
                </a:lnSpc>
              </a:pPr>
              <a:endParaRPr lang="en-US" altLang="zh-TW" sz="2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4" name="投影片編號版面配置區 13">
            <a:extLst>
              <a:ext uri="{FF2B5EF4-FFF2-40B4-BE49-F238E27FC236}">
                <a16:creationId xmlns:a16="http://schemas.microsoft.com/office/drawing/2014/main" id="{8365A9D6-20EA-4F87-A379-DDA704E4F93F}"/>
              </a:ext>
            </a:extLst>
          </p:cNvPr>
          <p:cNvSpPr>
            <a:spLocks noGrp="1"/>
          </p:cNvSpPr>
          <p:nvPr>
            <p:ph type="sldNum" sz="quarter" idx="12"/>
          </p:nvPr>
        </p:nvSpPr>
        <p:spPr/>
        <p:txBody>
          <a:bodyPr/>
          <a:lstStyle/>
          <a:p>
            <a:fld id="{B6F15528-21DE-4FAA-801E-634DDDAF4B2B}" type="slidenum">
              <a:rPr lang="en-US" smtClean="0"/>
              <a:pPr/>
              <a:t>29</a:t>
            </a:fld>
            <a:endParaRPr lang="en-US"/>
          </a:p>
        </p:txBody>
      </p:sp>
      <p:grpSp>
        <p:nvGrpSpPr>
          <p:cNvPr id="17" name="群組 16"/>
          <p:cNvGrpSpPr/>
          <p:nvPr/>
        </p:nvGrpSpPr>
        <p:grpSpPr>
          <a:xfrm>
            <a:off x="-64028" y="440746"/>
            <a:ext cx="18416056" cy="1590438"/>
            <a:chOff x="-128056" y="963413"/>
            <a:chExt cx="18416056" cy="1500482"/>
          </a:xfrm>
        </p:grpSpPr>
        <p:grpSp>
          <p:nvGrpSpPr>
            <p:cNvPr id="18" name="Group 2"/>
            <p:cNvGrpSpPr/>
            <p:nvPr/>
          </p:nvGrpSpPr>
          <p:grpSpPr>
            <a:xfrm>
              <a:off x="-128056" y="986999"/>
              <a:ext cx="18416056" cy="1476896"/>
              <a:chOff x="0" y="0"/>
              <a:chExt cx="4850319" cy="388977"/>
            </a:xfrm>
            <a:solidFill>
              <a:schemeClr val="bg1"/>
            </a:solidFill>
          </p:grpSpPr>
          <p:sp>
            <p:nvSpPr>
              <p:cNvPr id="3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3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a:p>
            </p:txBody>
          </p:sp>
        </p:grpSp>
        <p:sp>
          <p:nvSpPr>
            <p:cNvPr id="19" name="TextBox 5"/>
            <p:cNvSpPr txBox="1"/>
            <p:nvPr/>
          </p:nvSpPr>
          <p:spPr>
            <a:xfrm>
              <a:off x="1053043" y="1181100"/>
              <a:ext cx="16580539" cy="899478"/>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Student Suggestions from Previous Forum II</a:t>
              </a: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r>
                <a:rPr lang="en-US" altLang="zh-TW"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2025.11.26</a:t>
              </a: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endParaRPr lang="en-US" altLang="zh-TW"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
          <p:nvSpPr>
            <p:cNvPr id="20" name="Freeform 10"/>
            <p:cNvSpPr/>
            <p:nvPr/>
          </p:nvSpPr>
          <p:spPr>
            <a:xfrm rot="10800000">
              <a:off x="16208473" y="1123343"/>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1"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31"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32"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a:p>
            </p:txBody>
          </p:sp>
        </p:grpSp>
        <p:grpSp>
          <p:nvGrpSpPr>
            <p:cNvPr id="28"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9"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30"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a:p>
            </p:txBody>
          </p:sp>
        </p:grpSp>
      </p:grpSp>
    </p:spTree>
    <p:extLst>
      <p:ext uri="{BB962C8B-B14F-4D97-AF65-F5344CB8AC3E}">
        <p14:creationId xmlns:p14="http://schemas.microsoft.com/office/powerpoint/2010/main" val="277766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8056" y="0"/>
            <a:ext cx="4787136" cy="10287000"/>
            <a:chOff x="0" y="0"/>
            <a:chExt cx="1260809" cy="2709333"/>
          </a:xfrm>
          <a:solidFill>
            <a:srgbClr val="FFEC9F"/>
          </a:solidFill>
        </p:grpSpPr>
        <p:sp>
          <p:nvSpPr>
            <p:cNvPr id="4" name="Freeform 4"/>
            <p:cNvSpPr/>
            <p:nvPr/>
          </p:nvSpPr>
          <p:spPr>
            <a:xfrm>
              <a:off x="0" y="0"/>
              <a:ext cx="1260809" cy="2709333"/>
            </a:xfrm>
            <a:custGeom>
              <a:avLst/>
              <a:gdLst/>
              <a:ahLst/>
              <a:cxnLst/>
              <a:rect l="l" t="t" r="r" b="b"/>
              <a:pathLst>
                <a:path w="1260809" h="2709333">
                  <a:moveTo>
                    <a:pt x="0" y="0"/>
                  </a:moveTo>
                  <a:lnTo>
                    <a:pt x="1260809" y="0"/>
                  </a:lnTo>
                  <a:lnTo>
                    <a:pt x="1260809" y="2709333"/>
                  </a:lnTo>
                  <a:lnTo>
                    <a:pt x="0" y="2709333"/>
                  </a:lnTo>
                  <a:close/>
                </a:path>
              </a:pathLst>
            </a:custGeom>
            <a:grpFill/>
          </p:spPr>
        </p:sp>
        <p:sp>
          <p:nvSpPr>
            <p:cNvPr id="5" name="TextBox 5"/>
            <p:cNvSpPr txBox="1"/>
            <p:nvPr/>
          </p:nvSpPr>
          <p:spPr>
            <a:xfrm>
              <a:off x="0" y="-57150"/>
              <a:ext cx="1260809" cy="2766483"/>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flipH="1">
            <a:off x="4080687" y="533119"/>
            <a:ext cx="1156786" cy="9220761"/>
          </a:xfrm>
          <a:custGeom>
            <a:avLst/>
            <a:gdLst/>
            <a:ahLst/>
            <a:cxnLst/>
            <a:rect l="l" t="t" r="r" b="b"/>
            <a:pathLst>
              <a:path w="1156786" h="9220761">
                <a:moveTo>
                  <a:pt x="1156786" y="0"/>
                </a:moveTo>
                <a:lnTo>
                  <a:pt x="0" y="0"/>
                </a:lnTo>
                <a:lnTo>
                  <a:pt x="0" y="9220762"/>
                </a:lnTo>
                <a:lnTo>
                  <a:pt x="1156786" y="9220762"/>
                </a:lnTo>
                <a:lnTo>
                  <a:pt x="115678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10800000">
            <a:off x="7495529" y="9070066"/>
            <a:ext cx="1482099" cy="376469"/>
          </a:xfrm>
          <a:custGeom>
            <a:avLst/>
            <a:gdLst/>
            <a:ahLst/>
            <a:cxnLst/>
            <a:rect l="l" t="t" r="r" b="b"/>
            <a:pathLst>
              <a:path w="1482099" h="376469">
                <a:moveTo>
                  <a:pt x="0" y="0"/>
                </a:moveTo>
                <a:lnTo>
                  <a:pt x="1482099" y="0"/>
                </a:lnTo>
                <a:lnTo>
                  <a:pt x="1482099" y="376468"/>
                </a:lnTo>
                <a:lnTo>
                  <a:pt x="0" y="376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圖片 17">
            <a:extLst>
              <a:ext uri="{FF2B5EF4-FFF2-40B4-BE49-F238E27FC236}">
                <a16:creationId xmlns:a16="http://schemas.microsoft.com/office/drawing/2014/main" id="{E03C2557-4BB2-4D66-9FDC-7027FB0C28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402" y="1485900"/>
            <a:ext cx="1996219" cy="1370070"/>
          </a:xfrm>
          <a:prstGeom prst="rect">
            <a:avLst/>
          </a:prstGeom>
        </p:spPr>
      </p:pic>
      <p:pic>
        <p:nvPicPr>
          <p:cNvPr id="20" name="圖片 19">
            <a:extLst>
              <a:ext uri="{FF2B5EF4-FFF2-40B4-BE49-F238E27FC236}">
                <a16:creationId xmlns:a16="http://schemas.microsoft.com/office/drawing/2014/main" id="{2E19593F-8EF3-4B54-A0AE-1A4A46D1A4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886" y="7112586"/>
            <a:ext cx="1988494" cy="1988494"/>
          </a:xfrm>
          <a:prstGeom prst="rect">
            <a:avLst/>
          </a:prstGeom>
        </p:spPr>
      </p:pic>
      <p:grpSp>
        <p:nvGrpSpPr>
          <p:cNvPr id="21" name="Group 11">
            <a:extLst>
              <a:ext uri="{FF2B5EF4-FFF2-40B4-BE49-F238E27FC236}">
                <a16:creationId xmlns:a16="http://schemas.microsoft.com/office/drawing/2014/main" id="{217341AF-6B15-46D8-BE6A-4009C3D01C62}"/>
              </a:ext>
            </a:extLst>
          </p:cNvPr>
          <p:cNvGrpSpPr/>
          <p:nvPr/>
        </p:nvGrpSpPr>
        <p:grpSpPr>
          <a:xfrm>
            <a:off x="17259300" y="0"/>
            <a:ext cx="1028700" cy="533119"/>
            <a:chOff x="0" y="0"/>
            <a:chExt cx="270933" cy="140410"/>
          </a:xfrm>
          <a:solidFill>
            <a:srgbClr val="EFB819"/>
          </a:solidFill>
        </p:grpSpPr>
        <p:sp>
          <p:nvSpPr>
            <p:cNvPr id="22" name="Freeform 12">
              <a:extLst>
                <a:ext uri="{FF2B5EF4-FFF2-40B4-BE49-F238E27FC236}">
                  <a16:creationId xmlns:a16="http://schemas.microsoft.com/office/drawing/2014/main" id="{38F7AE8E-9482-4022-B902-F5D08542F761}"/>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3" name="TextBox 13">
              <a:extLst>
                <a:ext uri="{FF2B5EF4-FFF2-40B4-BE49-F238E27FC236}">
                  <a16:creationId xmlns:a16="http://schemas.microsoft.com/office/drawing/2014/main" id="{EDB0B4D4-F462-499C-8EA5-FBDF3F69A3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24" name="Group 14">
            <a:extLst>
              <a:ext uri="{FF2B5EF4-FFF2-40B4-BE49-F238E27FC236}">
                <a16:creationId xmlns:a16="http://schemas.microsoft.com/office/drawing/2014/main" id="{DF6E23F4-7A8D-45D0-8884-840AC4FFCF4E}"/>
              </a:ext>
            </a:extLst>
          </p:cNvPr>
          <p:cNvGrpSpPr/>
          <p:nvPr/>
        </p:nvGrpSpPr>
        <p:grpSpPr>
          <a:xfrm>
            <a:off x="17259300" y="533119"/>
            <a:ext cx="1028700" cy="533119"/>
            <a:chOff x="0" y="0"/>
            <a:chExt cx="270933" cy="140410"/>
          </a:xfrm>
        </p:grpSpPr>
        <p:sp>
          <p:nvSpPr>
            <p:cNvPr id="25" name="Freeform 15">
              <a:extLst>
                <a:ext uri="{FF2B5EF4-FFF2-40B4-BE49-F238E27FC236}">
                  <a16:creationId xmlns:a16="http://schemas.microsoft.com/office/drawing/2014/main" id="{008EA025-74B2-49FD-B3FC-ECB8A44173BF}"/>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solidFill>
              <a:srgbClr val="A7A9AC"/>
            </a:solidFill>
          </p:spPr>
        </p:sp>
        <p:sp>
          <p:nvSpPr>
            <p:cNvPr id="26" name="TextBox 16">
              <a:extLst>
                <a:ext uri="{FF2B5EF4-FFF2-40B4-BE49-F238E27FC236}">
                  <a16:creationId xmlns:a16="http://schemas.microsoft.com/office/drawing/2014/main" id="{0A8C2F34-D5AC-4D62-9A7A-71B0F7B101E6}"/>
                </a:ext>
              </a:extLst>
            </p:cNvPr>
            <p:cNvSpPr txBox="1"/>
            <p:nvPr/>
          </p:nvSpPr>
          <p:spPr>
            <a:xfrm>
              <a:off x="0" y="-57150"/>
              <a:ext cx="270933" cy="197560"/>
            </a:xfrm>
            <a:prstGeom prst="rect">
              <a:avLst/>
            </a:prstGeom>
          </p:spPr>
          <p:txBody>
            <a:bodyPr lIns="50800" tIns="50800" rIns="50800" bIns="50800" rtlCol="0" anchor="ctr"/>
            <a:lstStyle/>
            <a:p>
              <a:pPr algn="ctr">
                <a:lnSpc>
                  <a:spcPts val="2659"/>
                </a:lnSpc>
              </a:pPr>
              <a:endParaRPr dirty="0"/>
            </a:p>
          </p:txBody>
        </p:sp>
      </p:grpSp>
      <p:grpSp>
        <p:nvGrpSpPr>
          <p:cNvPr id="27" name="Group 6">
            <a:extLst>
              <a:ext uri="{FF2B5EF4-FFF2-40B4-BE49-F238E27FC236}">
                <a16:creationId xmlns:a16="http://schemas.microsoft.com/office/drawing/2014/main" id="{6C982F19-C470-4F70-9FF9-D3A77DDB302F}"/>
              </a:ext>
            </a:extLst>
          </p:cNvPr>
          <p:cNvGrpSpPr/>
          <p:nvPr/>
        </p:nvGrpSpPr>
        <p:grpSpPr>
          <a:xfrm>
            <a:off x="17259300" y="9258300"/>
            <a:ext cx="1028700" cy="1037204"/>
            <a:chOff x="0" y="0"/>
            <a:chExt cx="270933" cy="273173"/>
          </a:xfrm>
          <a:solidFill>
            <a:srgbClr val="00A0E9"/>
          </a:solidFill>
        </p:grpSpPr>
        <p:sp>
          <p:nvSpPr>
            <p:cNvPr id="28" name="Freeform 7">
              <a:extLst>
                <a:ext uri="{FF2B5EF4-FFF2-40B4-BE49-F238E27FC236}">
                  <a16:creationId xmlns:a16="http://schemas.microsoft.com/office/drawing/2014/main" id="{8E6D56DC-C9B4-4703-B578-C733A6019C2B}"/>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9" name="TextBox 8">
              <a:extLst>
                <a:ext uri="{FF2B5EF4-FFF2-40B4-BE49-F238E27FC236}">
                  <a16:creationId xmlns:a16="http://schemas.microsoft.com/office/drawing/2014/main" id="{9D911280-FE1B-48D5-8350-9551CF4F9DBA}"/>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30" name="Group 9">
            <a:extLst>
              <a:ext uri="{FF2B5EF4-FFF2-40B4-BE49-F238E27FC236}">
                <a16:creationId xmlns:a16="http://schemas.microsoft.com/office/drawing/2014/main" id="{5B858CA3-2E73-4762-92C1-5ED06165C138}"/>
              </a:ext>
            </a:extLst>
          </p:cNvPr>
          <p:cNvGrpSpPr/>
          <p:nvPr/>
        </p:nvGrpSpPr>
        <p:grpSpPr>
          <a:xfrm>
            <a:off x="17259300" y="9258300"/>
            <a:ext cx="1028700" cy="533119"/>
            <a:chOff x="0" y="0"/>
            <a:chExt cx="270933" cy="140410"/>
          </a:xfrm>
          <a:solidFill>
            <a:srgbClr val="009B45"/>
          </a:solidFill>
        </p:grpSpPr>
        <p:sp>
          <p:nvSpPr>
            <p:cNvPr id="31" name="Freeform 10">
              <a:extLst>
                <a:ext uri="{FF2B5EF4-FFF2-40B4-BE49-F238E27FC236}">
                  <a16:creationId xmlns:a16="http://schemas.microsoft.com/office/drawing/2014/main" id="{6BF2CDB5-F7A4-4A6B-86B1-E7891629B80B}"/>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32" name="TextBox 11">
              <a:extLst>
                <a:ext uri="{FF2B5EF4-FFF2-40B4-BE49-F238E27FC236}">
                  <a16:creationId xmlns:a16="http://schemas.microsoft.com/office/drawing/2014/main" id="{94AB761B-2B8F-43D2-BA36-AF0D2810374C}"/>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sp>
        <p:nvSpPr>
          <p:cNvPr id="12" name="投影片編號版面配置區 11">
            <a:extLst>
              <a:ext uri="{FF2B5EF4-FFF2-40B4-BE49-F238E27FC236}">
                <a16:creationId xmlns:a16="http://schemas.microsoft.com/office/drawing/2014/main" id="{57A13B49-6C3A-4637-B411-4A018594F0BA}"/>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33" name="TextBox 6"/>
          <p:cNvSpPr txBox="1"/>
          <p:nvPr/>
        </p:nvSpPr>
        <p:spPr>
          <a:xfrm>
            <a:off x="666167" y="4617140"/>
            <a:ext cx="3027239" cy="1052720"/>
          </a:xfrm>
          <a:prstGeom prst="rect">
            <a:avLst/>
          </a:prstGeom>
        </p:spPr>
        <p:txBody>
          <a:bodyPr vert="horz" lIns="0" tIns="0" rIns="0" bIns="0" rtlCol="0" anchor="t">
            <a:spAutoFit/>
          </a:bodyPr>
          <a:lstStyle/>
          <a:p>
            <a:pPr algn="ctr">
              <a:lnSpc>
                <a:spcPts val="8119"/>
              </a:lnSpc>
              <a:spcBef>
                <a:spcPct val="0"/>
              </a:spcBef>
            </a:pPr>
            <a:r>
              <a:rPr lang="en-US" altLang="zh-TW"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Agenda</a:t>
            </a:r>
            <a:endParaRPr lang="en-US"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
        <p:nvSpPr>
          <p:cNvPr id="34" name="TextBox 2"/>
          <p:cNvSpPr txBox="1"/>
          <p:nvPr/>
        </p:nvSpPr>
        <p:spPr>
          <a:xfrm>
            <a:off x="4659080" y="3453869"/>
            <a:ext cx="13701202" cy="2215991"/>
          </a:xfrm>
          <a:prstGeom prst="rect">
            <a:avLst/>
          </a:prstGeom>
        </p:spPr>
        <p:txBody>
          <a:bodyPr wrap="square" lIns="0" tIns="0" rIns="0" bIns="0" rtlCol="0" anchor="t">
            <a:spAutoFit/>
          </a:bodyPr>
          <a:lstStyle/>
          <a:p>
            <a:pPr marL="367029" lvl="1"/>
            <a:r>
              <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1.Background of the Merger and </a:t>
            </a:r>
          </a:p>
          <a:p>
            <a:pPr marL="367029" lvl="1"/>
            <a:r>
              <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Preliminary Overview</a:t>
            </a:r>
            <a:endParaRPr lang="en-US" altLang="zh-TW"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endParaRPr>
          </a:p>
        </p:txBody>
      </p:sp>
    </p:spTree>
    <p:extLst>
      <p:ext uri="{BB962C8B-B14F-4D97-AF65-F5344CB8AC3E}">
        <p14:creationId xmlns:p14="http://schemas.microsoft.com/office/powerpoint/2010/main" val="105708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056" y="986999"/>
            <a:ext cx="18416056" cy="1476896"/>
            <a:chOff x="0" y="0"/>
            <a:chExt cx="4850319" cy="388977"/>
          </a:xfrm>
          <a:solidFill>
            <a:schemeClr val="bg1"/>
          </a:solidFill>
        </p:grpSpPr>
        <p:sp>
          <p:nvSpPr>
            <p:cNvPr id="3" name="Freeform 3"/>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338E0C95-8077-44CD-A2DA-94ACABC9066B}"/>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ED89EBFC-774F-49A0-8492-7B2CFE837E01}"/>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2CF0F054-C6B1-4B1C-94FC-5E9A574F3FF7}"/>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a:p>
          </p:txBody>
        </p:sp>
      </p:grpSp>
      <p:grpSp>
        <p:nvGrpSpPr>
          <p:cNvPr id="25" name="Group 9">
            <a:extLst>
              <a:ext uri="{FF2B5EF4-FFF2-40B4-BE49-F238E27FC236}">
                <a16:creationId xmlns:a16="http://schemas.microsoft.com/office/drawing/2014/main" id="{A134524E-BF6E-4008-98C9-D225B0A11804}"/>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0C1E5CBD-D3CC-4905-B578-F9397FE1783E}"/>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014C7098-7FDF-41D3-9C85-4238AB69D9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a:p>
          </p:txBody>
        </p:sp>
      </p:grpSp>
      <p:grpSp>
        <p:nvGrpSpPr>
          <p:cNvPr id="13" name="群組 12">
            <a:extLst>
              <a:ext uri="{FF2B5EF4-FFF2-40B4-BE49-F238E27FC236}">
                <a16:creationId xmlns:a16="http://schemas.microsoft.com/office/drawing/2014/main" id="{A8F7FB14-4F6B-4946-860C-9760D2F56D6B}"/>
              </a:ext>
            </a:extLst>
          </p:cNvPr>
          <p:cNvGrpSpPr/>
          <p:nvPr/>
        </p:nvGrpSpPr>
        <p:grpSpPr>
          <a:xfrm>
            <a:off x="774172" y="2470259"/>
            <a:ext cx="16617055" cy="7816741"/>
            <a:chOff x="1143000" y="2324948"/>
            <a:chExt cx="16617055" cy="12092373"/>
          </a:xfrm>
        </p:grpSpPr>
        <p:sp>
          <p:nvSpPr>
            <p:cNvPr id="11" name="流程圖: 文件 10">
              <a:extLst>
                <a:ext uri="{FF2B5EF4-FFF2-40B4-BE49-F238E27FC236}">
                  <a16:creationId xmlns:a16="http://schemas.microsoft.com/office/drawing/2014/main" id="{A5DD2C3F-4119-4EF6-B0D6-C1FC6B17165F}"/>
                </a:ext>
              </a:extLst>
            </p:cNvPr>
            <p:cNvSpPr/>
            <p:nvPr/>
          </p:nvSpPr>
          <p:spPr>
            <a:xfrm>
              <a:off x="1143000" y="2324948"/>
              <a:ext cx="16611600" cy="12092373"/>
            </a:xfrm>
            <a:prstGeom prst="flowChartDocumen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09F41184-7A90-4DFA-9B5B-A280A25A1720}"/>
                </a:ext>
              </a:extLst>
            </p:cNvPr>
            <p:cNvSpPr txBox="1"/>
            <p:nvPr/>
          </p:nvSpPr>
          <p:spPr>
            <a:xfrm>
              <a:off x="1421872" y="2654856"/>
              <a:ext cx="16338183" cy="11018336"/>
            </a:xfrm>
            <a:prstGeom prst="rect">
              <a:avLst/>
            </a:prstGeom>
            <a:noFill/>
            <a:ln w="38100">
              <a:noFill/>
            </a:ln>
          </p:spPr>
          <p:txBody>
            <a:bodyPr wrap="square" rtlCol="0">
              <a:spAutoFit/>
            </a:bodyPr>
            <a:lstStyle/>
            <a:p>
              <a:pPr marL="457200" indent="-457200">
                <a:lnSpc>
                  <a:spcPts val="3360"/>
                </a:lnSpc>
                <a:spcBef>
                  <a:spcPts val="300"/>
                </a:spcBef>
                <a:spcAft>
                  <a:spcPts val="300"/>
                </a:spcAft>
                <a:buFont typeface="Wingdings" panose="05000000000000000000" pitchFamily="2" charset="2"/>
                <a:buChar char="l"/>
              </a:pP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Alternatives to merger:</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marL="898525" lvl="1" indent="-441325">
                <a:lnSpc>
                  <a:spcPts val="3360"/>
                </a:lnSpc>
                <a:spcBef>
                  <a:spcPts val="300"/>
                </a:spcBef>
                <a:spcAft>
                  <a:spcPts val="300"/>
                </a:spcAft>
              </a:pPr>
              <a:r>
                <a:rPr lang="en-US" altLang="zh-TW" sz="2600" dirty="0">
                  <a:latin typeface="Times" panose="02020603050405020304" pitchFamily="18" charset="0"/>
                  <a:ea typeface="微軟正黑體" panose="020B0604030504040204" pitchFamily="34" charset="-120"/>
                </a:rPr>
                <a:t>The University may consider establishing a university alliance other than the merger, or pursue a merger with one of </a:t>
              </a:r>
            </a:p>
            <a:p>
              <a:pPr marL="898525" lvl="1" indent="-441325">
                <a:lnSpc>
                  <a:spcPts val="3360"/>
                </a:lnSpc>
                <a:spcBef>
                  <a:spcPts val="300"/>
                </a:spcBef>
                <a:spcAft>
                  <a:spcPts val="300"/>
                </a:spcAft>
              </a:pPr>
              <a:r>
                <a:rPr lang="en-US" altLang="zh-TW" sz="2600" dirty="0">
                  <a:latin typeface="Times" panose="02020603050405020304" pitchFamily="18" charset="0"/>
                  <a:ea typeface="微軟正黑體" panose="020B0604030504040204" pitchFamily="34" charset="-120"/>
                </a:rPr>
                <a:t>the universities in the Taiwan Comprehensive University System.</a:t>
              </a:r>
            </a:p>
            <a:p>
              <a:pPr marL="457200" indent="-457200">
                <a:lnSpc>
                  <a:spcPts val="3360"/>
                </a:lnSpc>
                <a:spcBef>
                  <a:spcPts val="300"/>
                </a:spcBef>
                <a:spcAft>
                  <a:spcPts val="300"/>
                </a:spcAft>
                <a:buFont typeface="Wingdings" panose="05000000000000000000" pitchFamily="2" charset="2"/>
                <a:buChar char="l"/>
              </a:pP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Streamlining</a:t>
              </a:r>
              <a:r>
                <a:rPr lang="zh-TW" altLang="en-US" sz="30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administration:</a:t>
              </a:r>
            </a:p>
            <a:p>
              <a:pPr marL="898525" lvl="1" indent="-441325">
                <a:lnSpc>
                  <a:spcPts val="3360"/>
                </a:lnSpc>
                <a:spcBef>
                  <a:spcPts val="300"/>
                </a:spcBef>
                <a:spcAft>
                  <a:spcPts val="300"/>
                </a:spcAft>
              </a:pPr>
              <a:r>
                <a:rPr lang="en-US" altLang="zh-TW" sz="2600" dirty="0">
                  <a:latin typeface="Times" panose="02020603050405020304" pitchFamily="18" charset="0"/>
                  <a:ea typeface="微軟正黑體" panose="020B0604030504040204" pitchFamily="34" charset="-120"/>
                </a:rPr>
                <a:t>Measures shall be implemented to address the inconvenience caused by the distance between two campuses (e.g., </a:t>
              </a:r>
            </a:p>
            <a:p>
              <a:pPr marL="898525" lvl="1" indent="-441325">
                <a:lnSpc>
                  <a:spcPts val="3360"/>
                </a:lnSpc>
                <a:spcBef>
                  <a:spcPts val="300"/>
                </a:spcBef>
                <a:spcAft>
                  <a:spcPts val="300"/>
                </a:spcAft>
              </a:pPr>
              <a:r>
                <a:rPr lang="en-US" altLang="zh-TW" sz="2600" dirty="0">
                  <a:latin typeface="Times" panose="02020603050405020304" pitchFamily="18" charset="0"/>
                  <a:ea typeface="微軟正黑體" panose="020B0604030504040204" pitchFamily="34" charset="-120"/>
                </a:rPr>
                <a:t>converting current paper-based administration to online process)</a:t>
              </a:r>
            </a:p>
            <a:p>
              <a:pPr marL="457200" indent="-457200">
                <a:lnSpc>
                  <a:spcPts val="3360"/>
                </a:lnSpc>
                <a:spcBef>
                  <a:spcPts val="300"/>
                </a:spcBef>
                <a:spcAft>
                  <a:spcPts val="300"/>
                </a:spcAft>
                <a:buFont typeface="Wingdings" panose="05000000000000000000" pitchFamily="2" charset="2"/>
                <a:buChar char="l"/>
              </a:pP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Different</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ways of holding discussion forums:</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marL="898525" lvl="1" indent="-441325">
                <a:lnSpc>
                  <a:spcPts val="3360"/>
                </a:lnSpc>
                <a:spcBef>
                  <a:spcPts val="300"/>
                </a:spcBef>
                <a:spcAft>
                  <a:spcPts val="300"/>
                </a:spcAft>
              </a:pPr>
              <a:r>
                <a:rPr lang="en-US" altLang="zh-TW" sz="2600" dirty="0">
                  <a:latin typeface="Times" panose="02020603050405020304" pitchFamily="18" charset="0"/>
                  <a:ea typeface="微軟正黑體" panose="020B0604030504040204" pitchFamily="34" charset="-120"/>
                </a:rPr>
                <a:t>In addition to separate discussion forums for different categories of personnel,  a joint forum </a:t>
              </a:r>
            </a:p>
            <a:p>
              <a:pPr marL="898525" lvl="1" indent="-441325">
                <a:lnSpc>
                  <a:spcPts val="3360"/>
                </a:lnSpc>
                <a:spcBef>
                  <a:spcPts val="300"/>
                </a:spcBef>
                <a:spcAft>
                  <a:spcPts val="300"/>
                </a:spcAft>
              </a:pPr>
              <a:r>
                <a:rPr lang="en-US" altLang="zh-TW" sz="2600" dirty="0">
                  <a:latin typeface="Times" panose="02020603050405020304" pitchFamily="18" charset="0"/>
                  <a:ea typeface="微軟正黑體" panose="020B0604030504040204" pitchFamily="34" charset="-120"/>
                </a:rPr>
                <a:t>between students of two universities, or a forum between the University’s faculty and students </a:t>
              </a:r>
            </a:p>
            <a:p>
              <a:pPr marL="898525" lvl="1" indent="-441325">
                <a:lnSpc>
                  <a:spcPts val="3360"/>
                </a:lnSpc>
                <a:spcBef>
                  <a:spcPts val="300"/>
                </a:spcBef>
                <a:spcAft>
                  <a:spcPts val="300"/>
                </a:spcAft>
              </a:pPr>
              <a:r>
                <a:rPr lang="en-US" altLang="zh-TW" sz="2600" dirty="0">
                  <a:latin typeface="Times" panose="02020603050405020304" pitchFamily="18" charset="0"/>
                  <a:ea typeface="微軟正黑體" panose="020B0604030504040204" pitchFamily="34" charset="-120"/>
                </a:rPr>
                <a:t>may be held for mutual understanding on the merger.</a:t>
              </a:r>
            </a:p>
            <a:p>
              <a:pPr marL="441325" indent="-441325">
                <a:lnSpc>
                  <a:spcPct val="150000"/>
                </a:lnSpc>
              </a:pPr>
              <a:endParaRPr lang="en-US" altLang="zh-TW" sz="2800" dirty="0">
                <a:latin typeface="Times" panose="02020603050405020304" pitchFamily="18" charset="0"/>
                <a:ea typeface="微軟正黑體" panose="020B0604030504040204" pitchFamily="34" charset="-120"/>
              </a:endParaRPr>
            </a:p>
            <a:p>
              <a:pPr marL="441325" indent="-441325">
                <a:lnSpc>
                  <a:spcPct val="150000"/>
                </a:lnSpc>
              </a:pPr>
              <a:endParaRPr lang="en-US" altLang="zh-TW" sz="2800" dirty="0">
                <a:latin typeface="Times" panose="02020603050405020304" pitchFamily="18" charset="0"/>
                <a:ea typeface="微軟正黑體" panose="020B0604030504040204" pitchFamily="34" charset="-120"/>
              </a:endParaRPr>
            </a:p>
            <a:p>
              <a:pPr marL="441325" lvl="1" indent="-441325">
                <a:lnSpc>
                  <a:spcPct val="150000"/>
                </a:lnSpc>
              </a:pPr>
              <a:endParaRPr lang="en-US" altLang="zh-TW" sz="2800" b="1" dirty="0">
                <a:latin typeface="Times" panose="02020603050405020304" pitchFamily="18" charset="0"/>
                <a:ea typeface="微軟正黑體" panose="020B0604030504040204" pitchFamily="34" charset="-120"/>
              </a:endParaRPr>
            </a:p>
          </p:txBody>
        </p:sp>
      </p:grpSp>
      <p:sp>
        <p:nvSpPr>
          <p:cNvPr id="14" name="投影片編號版面配置區 13">
            <a:extLst>
              <a:ext uri="{FF2B5EF4-FFF2-40B4-BE49-F238E27FC236}">
                <a16:creationId xmlns:a16="http://schemas.microsoft.com/office/drawing/2014/main" id="{8365A9D6-20EA-4F87-A379-DDA704E4F93F}"/>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18" name="TextBox 5"/>
          <p:cNvSpPr txBox="1"/>
          <p:nvPr/>
        </p:nvSpPr>
        <p:spPr>
          <a:xfrm>
            <a:off x="1053044" y="1102375"/>
            <a:ext cx="16580539" cy="953403"/>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Student Suggestions from Previous Forum III</a:t>
            </a: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r>
              <a:rPr lang="en-US" altLang="zh-TW"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2025.11.26</a:t>
            </a: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endParaRPr lang="en-US" altLang="zh-TW"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Tree>
    <p:extLst>
      <p:ext uri="{BB962C8B-B14F-4D97-AF65-F5344CB8AC3E}">
        <p14:creationId xmlns:p14="http://schemas.microsoft.com/office/powerpoint/2010/main" val="27134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BF434-F4B2-F4CE-3C05-4D365CD141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A62541-FC50-256A-909A-467780C93373}"/>
              </a:ext>
            </a:extLst>
          </p:cNvPr>
          <p:cNvSpPr txBox="1"/>
          <p:nvPr/>
        </p:nvSpPr>
        <p:spPr>
          <a:xfrm>
            <a:off x="4972470" y="1638378"/>
            <a:ext cx="12960968" cy="5580374"/>
          </a:xfrm>
          <a:prstGeom prst="rect">
            <a:avLst/>
          </a:prstGeom>
        </p:spPr>
        <p:txBody>
          <a:bodyPr wrap="square" lIns="0" tIns="0" rIns="0" bIns="0" rtlCol="0" anchor="t">
            <a:spAutoFit/>
          </a:bodyPr>
          <a:lstStyle/>
          <a:p>
            <a:pPr marL="938529" lvl="1" indent="-571500">
              <a:lnSpc>
                <a:spcPts val="5280"/>
              </a:lnSpc>
              <a:spcBef>
                <a:spcPts val="200"/>
              </a:spcBef>
              <a:spcAft>
                <a:spcPts val="200"/>
              </a:spcAft>
              <a:buFont typeface="Arial" panose="020B0604020202020204" pitchFamily="34" charset="0"/>
              <a:buChar char="•"/>
            </a:pPr>
            <a:r>
              <a:rPr lang="en-US" altLang="zh-TW" sz="36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History and background of the merger</a:t>
            </a:r>
          </a:p>
          <a:p>
            <a:pPr marL="938529" lvl="1" indent="-571500">
              <a:lnSpc>
                <a:spcPts val="5280"/>
              </a:lnSpc>
              <a:spcBef>
                <a:spcPts val="200"/>
              </a:spcBef>
              <a:spcAft>
                <a:spcPts val="200"/>
              </a:spcAft>
              <a:buFont typeface="Arial" panose="020B0604020202020204" pitchFamily="34" charset="0"/>
              <a:buChar char="•"/>
            </a:pPr>
            <a:r>
              <a:rPr lang="en-US" altLang="zh-TW" sz="36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Today’s forum is primarily to gather everyone’s opinions.</a:t>
            </a:r>
          </a:p>
          <a:p>
            <a:pPr marL="938529" lvl="1" indent="-571500">
              <a:lnSpc>
                <a:spcPts val="5280"/>
              </a:lnSpc>
              <a:spcBef>
                <a:spcPts val="200"/>
              </a:spcBef>
              <a:spcAft>
                <a:spcPts val="200"/>
              </a:spcAft>
              <a:buFont typeface="Arial" panose="020B0604020202020204" pitchFamily="34" charset="0"/>
              <a:buChar char="•"/>
            </a:pPr>
            <a:r>
              <a:rPr lang="en-US" altLang="zh-TW" sz="36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There are 6 forums in November and December 2025.</a:t>
            </a:r>
          </a:p>
          <a:p>
            <a:pPr marL="938529" lvl="1" indent="-571500">
              <a:lnSpc>
                <a:spcPts val="5280"/>
              </a:lnSpc>
              <a:spcBef>
                <a:spcPts val="200"/>
              </a:spcBef>
              <a:spcAft>
                <a:spcPts val="200"/>
              </a:spcAft>
              <a:buFont typeface="Arial" panose="020B0604020202020204" pitchFamily="34" charset="0"/>
              <a:buChar char="•"/>
            </a:pPr>
            <a:r>
              <a:rPr lang="en-US" altLang="zh-TW" sz="36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The</a:t>
            </a:r>
            <a:r>
              <a:rPr lang="zh-TW" altLang="en-US" sz="36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a:t>
            </a:r>
            <a:r>
              <a:rPr lang="en-US" altLang="zh-TW" sz="36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public hearing is planned in Spring semester 2026, with the President responding to the feedback of the 6 forums. </a:t>
            </a:r>
          </a:p>
          <a:p>
            <a:pPr marL="938529" lvl="1" indent="-571500">
              <a:lnSpc>
                <a:spcPts val="5280"/>
              </a:lnSpc>
              <a:spcBef>
                <a:spcPts val="200"/>
              </a:spcBef>
              <a:spcAft>
                <a:spcPts val="200"/>
              </a:spcAft>
              <a:buFont typeface="Arial" panose="020B0604020202020204" pitchFamily="34" charset="0"/>
              <a:buChar char="•"/>
            </a:pPr>
            <a:r>
              <a:rPr lang="en-US" altLang="zh-TW" sz="36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An official letter regarding the relocation and adjustment of departments/institutes is sent to each college to consolidate their opinions.</a:t>
            </a:r>
            <a:endParaRPr lang="en-US" altLang="zh-TW" sz="4400" b="1" dirty="0">
              <a:solidFill>
                <a:srgbClr val="000000"/>
              </a:solidFill>
              <a:latin typeface="微軟正黑體" panose="020B0604030504040204" pitchFamily="34" charset="-120"/>
              <a:ea typeface="微軟正黑體" panose="020B0604030504040204" pitchFamily="34" charset="-120"/>
              <a:cs typeface="Poppins"/>
              <a:sym typeface="Poppins"/>
            </a:endParaRPr>
          </a:p>
        </p:txBody>
      </p:sp>
      <p:grpSp>
        <p:nvGrpSpPr>
          <p:cNvPr id="3" name="Group 3">
            <a:extLst>
              <a:ext uri="{FF2B5EF4-FFF2-40B4-BE49-F238E27FC236}">
                <a16:creationId xmlns:a16="http://schemas.microsoft.com/office/drawing/2014/main" id="{F1A0CD4A-2FB7-05D1-408E-936E52A1E5EB}"/>
              </a:ext>
            </a:extLst>
          </p:cNvPr>
          <p:cNvGrpSpPr/>
          <p:nvPr/>
        </p:nvGrpSpPr>
        <p:grpSpPr>
          <a:xfrm>
            <a:off x="-128056" y="0"/>
            <a:ext cx="4787136" cy="10287000"/>
            <a:chOff x="0" y="0"/>
            <a:chExt cx="1260809" cy="2709333"/>
          </a:xfrm>
        </p:grpSpPr>
        <p:sp>
          <p:nvSpPr>
            <p:cNvPr id="4" name="Freeform 4">
              <a:extLst>
                <a:ext uri="{FF2B5EF4-FFF2-40B4-BE49-F238E27FC236}">
                  <a16:creationId xmlns:a16="http://schemas.microsoft.com/office/drawing/2014/main" id="{6FE2FE0E-7F98-3FDB-88C3-0E3FF19B77EA}"/>
                </a:ext>
              </a:extLst>
            </p:cNvPr>
            <p:cNvSpPr/>
            <p:nvPr/>
          </p:nvSpPr>
          <p:spPr>
            <a:xfrm>
              <a:off x="0" y="0"/>
              <a:ext cx="1260809" cy="2709333"/>
            </a:xfrm>
            <a:custGeom>
              <a:avLst/>
              <a:gdLst/>
              <a:ahLst/>
              <a:cxnLst/>
              <a:rect l="l" t="t" r="r" b="b"/>
              <a:pathLst>
                <a:path w="1260809" h="2709333">
                  <a:moveTo>
                    <a:pt x="0" y="0"/>
                  </a:moveTo>
                  <a:lnTo>
                    <a:pt x="1260809" y="0"/>
                  </a:lnTo>
                  <a:lnTo>
                    <a:pt x="1260809" y="2709333"/>
                  </a:lnTo>
                  <a:lnTo>
                    <a:pt x="0" y="2709333"/>
                  </a:lnTo>
                  <a:close/>
                </a:path>
              </a:pathLst>
            </a:custGeom>
            <a:solidFill>
              <a:srgbClr val="FFEC9F"/>
            </a:solidFill>
          </p:spPr>
          <p:txBody>
            <a:bodyPr/>
            <a:lstStyle/>
            <a:p>
              <a:endParaRPr lang="zh-TW" altLang="en-US" dirty="0"/>
            </a:p>
          </p:txBody>
        </p:sp>
        <p:sp>
          <p:nvSpPr>
            <p:cNvPr id="5" name="TextBox 5">
              <a:extLst>
                <a:ext uri="{FF2B5EF4-FFF2-40B4-BE49-F238E27FC236}">
                  <a16:creationId xmlns:a16="http://schemas.microsoft.com/office/drawing/2014/main" id="{6840304E-0D64-6469-FD01-A77A17B1525B}"/>
                </a:ext>
              </a:extLst>
            </p:cNvPr>
            <p:cNvSpPr txBox="1"/>
            <p:nvPr/>
          </p:nvSpPr>
          <p:spPr>
            <a:xfrm>
              <a:off x="0" y="-57150"/>
              <a:ext cx="1260809" cy="2766483"/>
            </a:xfrm>
            <a:prstGeom prst="rect">
              <a:avLst/>
            </a:prstGeom>
          </p:spPr>
          <p:txBody>
            <a:bodyPr lIns="50800" tIns="50800" rIns="50800" bIns="50800" rtlCol="0" anchor="ctr"/>
            <a:lstStyle/>
            <a:p>
              <a:pPr algn="ctr">
                <a:lnSpc>
                  <a:spcPts val="2659"/>
                </a:lnSpc>
                <a:spcBef>
                  <a:spcPct val="0"/>
                </a:spcBef>
              </a:pPr>
              <a:endParaRPr dirty="0"/>
            </a:p>
          </p:txBody>
        </p:sp>
      </p:grpSp>
      <p:sp>
        <p:nvSpPr>
          <p:cNvPr id="7" name="Freeform 7">
            <a:extLst>
              <a:ext uri="{FF2B5EF4-FFF2-40B4-BE49-F238E27FC236}">
                <a16:creationId xmlns:a16="http://schemas.microsoft.com/office/drawing/2014/main" id="{FABE3187-066A-E62A-3F52-37C6AD180F39}"/>
              </a:ext>
            </a:extLst>
          </p:cNvPr>
          <p:cNvSpPr/>
          <p:nvPr/>
        </p:nvSpPr>
        <p:spPr>
          <a:xfrm flipH="1">
            <a:off x="4080687" y="533119"/>
            <a:ext cx="1156786" cy="9220761"/>
          </a:xfrm>
          <a:custGeom>
            <a:avLst/>
            <a:gdLst/>
            <a:ahLst/>
            <a:cxnLst/>
            <a:rect l="l" t="t" r="r" b="b"/>
            <a:pathLst>
              <a:path w="1156786" h="9220761">
                <a:moveTo>
                  <a:pt x="1156786" y="0"/>
                </a:moveTo>
                <a:lnTo>
                  <a:pt x="0" y="0"/>
                </a:lnTo>
                <a:lnTo>
                  <a:pt x="0" y="9220762"/>
                </a:lnTo>
                <a:lnTo>
                  <a:pt x="1156786" y="9220762"/>
                </a:lnTo>
                <a:lnTo>
                  <a:pt x="1156786"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1">
            <a:extLst>
              <a:ext uri="{FF2B5EF4-FFF2-40B4-BE49-F238E27FC236}">
                <a16:creationId xmlns:a16="http://schemas.microsoft.com/office/drawing/2014/main" id="{C8248E65-34E7-3646-5D26-A00C8C6AD86A}"/>
              </a:ext>
            </a:extLst>
          </p:cNvPr>
          <p:cNvGrpSpPr/>
          <p:nvPr/>
        </p:nvGrpSpPr>
        <p:grpSpPr>
          <a:xfrm>
            <a:off x="17259300" y="0"/>
            <a:ext cx="1028700" cy="533119"/>
            <a:chOff x="0" y="0"/>
            <a:chExt cx="270933" cy="140410"/>
          </a:xfrm>
          <a:solidFill>
            <a:srgbClr val="EFB819"/>
          </a:solidFill>
        </p:grpSpPr>
        <p:sp>
          <p:nvSpPr>
            <p:cNvPr id="12" name="Freeform 12">
              <a:extLst>
                <a:ext uri="{FF2B5EF4-FFF2-40B4-BE49-F238E27FC236}">
                  <a16:creationId xmlns:a16="http://schemas.microsoft.com/office/drawing/2014/main" id="{CAC1E509-F1E4-4AF1-74DD-704864454C49}"/>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13" name="TextBox 13">
              <a:extLst>
                <a:ext uri="{FF2B5EF4-FFF2-40B4-BE49-F238E27FC236}">
                  <a16:creationId xmlns:a16="http://schemas.microsoft.com/office/drawing/2014/main" id="{0AD25301-AC93-6D0F-4B59-C4A03384DDE0}"/>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14" name="Group 14">
            <a:extLst>
              <a:ext uri="{FF2B5EF4-FFF2-40B4-BE49-F238E27FC236}">
                <a16:creationId xmlns:a16="http://schemas.microsoft.com/office/drawing/2014/main" id="{E09F85F6-909C-9B06-881E-F58C757A1575}"/>
              </a:ext>
            </a:extLst>
          </p:cNvPr>
          <p:cNvGrpSpPr/>
          <p:nvPr/>
        </p:nvGrpSpPr>
        <p:grpSpPr>
          <a:xfrm>
            <a:off x="17259300" y="533119"/>
            <a:ext cx="1028700" cy="533119"/>
            <a:chOff x="0" y="0"/>
            <a:chExt cx="270933" cy="140410"/>
          </a:xfrm>
        </p:grpSpPr>
        <p:sp>
          <p:nvSpPr>
            <p:cNvPr id="15" name="Freeform 15">
              <a:extLst>
                <a:ext uri="{FF2B5EF4-FFF2-40B4-BE49-F238E27FC236}">
                  <a16:creationId xmlns:a16="http://schemas.microsoft.com/office/drawing/2014/main" id="{B161BA11-5659-C8E8-14BB-C8AA49966E29}"/>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solidFill>
              <a:srgbClr val="A7A9AC"/>
            </a:solidFill>
          </p:spPr>
        </p:sp>
        <p:sp>
          <p:nvSpPr>
            <p:cNvPr id="16" name="TextBox 16">
              <a:extLst>
                <a:ext uri="{FF2B5EF4-FFF2-40B4-BE49-F238E27FC236}">
                  <a16:creationId xmlns:a16="http://schemas.microsoft.com/office/drawing/2014/main" id="{20903C23-C8CD-5F25-1644-228FCFEA0301}"/>
                </a:ext>
              </a:extLst>
            </p:cNvPr>
            <p:cNvSpPr txBox="1"/>
            <p:nvPr/>
          </p:nvSpPr>
          <p:spPr>
            <a:xfrm>
              <a:off x="0" y="-57150"/>
              <a:ext cx="270933" cy="197560"/>
            </a:xfrm>
            <a:prstGeom prst="rect">
              <a:avLst/>
            </a:prstGeom>
          </p:spPr>
          <p:txBody>
            <a:bodyPr lIns="50800" tIns="50800" rIns="50800" bIns="50800" rtlCol="0" anchor="ctr"/>
            <a:lstStyle/>
            <a:p>
              <a:pPr algn="ctr">
                <a:lnSpc>
                  <a:spcPts val="2659"/>
                </a:lnSpc>
              </a:pPr>
              <a:endParaRPr dirty="0"/>
            </a:p>
          </p:txBody>
        </p:sp>
      </p:grpSp>
      <p:sp>
        <p:nvSpPr>
          <p:cNvPr id="17" name="Freeform 17">
            <a:extLst>
              <a:ext uri="{FF2B5EF4-FFF2-40B4-BE49-F238E27FC236}">
                <a16:creationId xmlns:a16="http://schemas.microsoft.com/office/drawing/2014/main" id="{8441C81E-0E7D-E411-E112-076E9541B88C}"/>
              </a:ext>
            </a:extLst>
          </p:cNvPr>
          <p:cNvSpPr/>
          <p:nvPr/>
        </p:nvSpPr>
        <p:spPr>
          <a:xfrm rot="-10800000">
            <a:off x="7495529" y="9070066"/>
            <a:ext cx="1482099" cy="376469"/>
          </a:xfrm>
          <a:custGeom>
            <a:avLst/>
            <a:gdLst/>
            <a:ahLst/>
            <a:cxnLst/>
            <a:rect l="l" t="t" r="r" b="b"/>
            <a:pathLst>
              <a:path w="1482099" h="376469">
                <a:moveTo>
                  <a:pt x="0" y="0"/>
                </a:moveTo>
                <a:lnTo>
                  <a:pt x="1482099" y="0"/>
                </a:lnTo>
                <a:lnTo>
                  <a:pt x="1482099" y="376468"/>
                </a:lnTo>
                <a:lnTo>
                  <a:pt x="0" y="376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圖片 17">
            <a:extLst>
              <a:ext uri="{FF2B5EF4-FFF2-40B4-BE49-F238E27FC236}">
                <a16:creationId xmlns:a16="http://schemas.microsoft.com/office/drawing/2014/main" id="{3B21FEE5-20A7-95B3-D6F5-B43C55C6EC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402" y="1485900"/>
            <a:ext cx="1996219" cy="1370070"/>
          </a:xfrm>
          <a:prstGeom prst="rect">
            <a:avLst/>
          </a:prstGeom>
        </p:spPr>
      </p:pic>
      <p:pic>
        <p:nvPicPr>
          <p:cNvPr id="20" name="圖片 19">
            <a:extLst>
              <a:ext uri="{FF2B5EF4-FFF2-40B4-BE49-F238E27FC236}">
                <a16:creationId xmlns:a16="http://schemas.microsoft.com/office/drawing/2014/main" id="{7E2D2A2A-9238-7E47-C04C-A3C4731322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886" y="7112586"/>
            <a:ext cx="1988494" cy="1988494"/>
          </a:xfrm>
          <a:prstGeom prst="rect">
            <a:avLst/>
          </a:prstGeom>
        </p:spPr>
      </p:pic>
      <p:grpSp>
        <p:nvGrpSpPr>
          <p:cNvPr id="21" name="Group 6">
            <a:extLst>
              <a:ext uri="{FF2B5EF4-FFF2-40B4-BE49-F238E27FC236}">
                <a16:creationId xmlns:a16="http://schemas.microsoft.com/office/drawing/2014/main" id="{FE05CA1C-81F3-7B57-FD06-03A6A0D8F9D0}"/>
              </a:ext>
            </a:extLst>
          </p:cNvPr>
          <p:cNvGrpSpPr/>
          <p:nvPr/>
        </p:nvGrpSpPr>
        <p:grpSpPr>
          <a:xfrm>
            <a:off x="17259300" y="9258300"/>
            <a:ext cx="1028700" cy="1037204"/>
            <a:chOff x="0" y="0"/>
            <a:chExt cx="270933" cy="273173"/>
          </a:xfrm>
          <a:solidFill>
            <a:srgbClr val="00A0E9"/>
          </a:solidFill>
        </p:grpSpPr>
        <p:sp>
          <p:nvSpPr>
            <p:cNvPr id="22" name="Freeform 7">
              <a:extLst>
                <a:ext uri="{FF2B5EF4-FFF2-40B4-BE49-F238E27FC236}">
                  <a16:creationId xmlns:a16="http://schemas.microsoft.com/office/drawing/2014/main" id="{FA95E58E-20ED-5EDE-64F8-843027602D92}"/>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3" name="TextBox 8">
              <a:extLst>
                <a:ext uri="{FF2B5EF4-FFF2-40B4-BE49-F238E27FC236}">
                  <a16:creationId xmlns:a16="http://schemas.microsoft.com/office/drawing/2014/main" id="{90AB58C2-841F-B24F-19B4-8BC8645D752C}"/>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4" name="Group 9">
            <a:extLst>
              <a:ext uri="{FF2B5EF4-FFF2-40B4-BE49-F238E27FC236}">
                <a16:creationId xmlns:a16="http://schemas.microsoft.com/office/drawing/2014/main" id="{818DB50E-F2AD-1983-EB92-5FDC0157A9FC}"/>
              </a:ext>
            </a:extLst>
          </p:cNvPr>
          <p:cNvGrpSpPr/>
          <p:nvPr/>
        </p:nvGrpSpPr>
        <p:grpSpPr>
          <a:xfrm>
            <a:off x="17259300" y="9258300"/>
            <a:ext cx="1028700" cy="533119"/>
            <a:chOff x="0" y="0"/>
            <a:chExt cx="270933" cy="140410"/>
          </a:xfrm>
          <a:solidFill>
            <a:srgbClr val="009B45"/>
          </a:solidFill>
        </p:grpSpPr>
        <p:sp>
          <p:nvSpPr>
            <p:cNvPr id="25" name="Freeform 10">
              <a:extLst>
                <a:ext uri="{FF2B5EF4-FFF2-40B4-BE49-F238E27FC236}">
                  <a16:creationId xmlns:a16="http://schemas.microsoft.com/office/drawing/2014/main" id="{147855C0-7B33-A24C-90E0-2839CCFE06F8}"/>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6" name="TextBox 11">
              <a:extLst>
                <a:ext uri="{FF2B5EF4-FFF2-40B4-BE49-F238E27FC236}">
                  <a16:creationId xmlns:a16="http://schemas.microsoft.com/office/drawing/2014/main" id="{317BF058-F148-E7A4-2660-8995F7BB6BE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sp>
        <p:nvSpPr>
          <p:cNvPr id="27" name="投影片編號版面配置區 26">
            <a:extLst>
              <a:ext uri="{FF2B5EF4-FFF2-40B4-BE49-F238E27FC236}">
                <a16:creationId xmlns:a16="http://schemas.microsoft.com/office/drawing/2014/main" id="{4CB4AC24-B2D2-9DA6-C116-8FD7118A30B7}"/>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
        <p:nvSpPr>
          <p:cNvPr id="28" name="TextBox 6"/>
          <p:cNvSpPr txBox="1"/>
          <p:nvPr/>
        </p:nvSpPr>
        <p:spPr>
          <a:xfrm>
            <a:off x="666167" y="4617140"/>
            <a:ext cx="3027239" cy="1052720"/>
          </a:xfrm>
          <a:prstGeom prst="rect">
            <a:avLst/>
          </a:prstGeom>
        </p:spPr>
        <p:txBody>
          <a:bodyPr vert="horz" lIns="0" tIns="0" rIns="0" bIns="0" rtlCol="0" anchor="t">
            <a:spAutoFit/>
          </a:bodyPr>
          <a:lstStyle/>
          <a:p>
            <a:pPr algn="ctr">
              <a:lnSpc>
                <a:spcPts val="8119"/>
              </a:lnSpc>
              <a:spcBef>
                <a:spcPct val="0"/>
              </a:spcBef>
            </a:pPr>
            <a:r>
              <a:rPr lang="en-US" altLang="zh-TW"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Agenda</a:t>
            </a:r>
            <a:endParaRPr lang="en-US"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Tree>
    <p:extLst>
      <p:ext uri="{BB962C8B-B14F-4D97-AF65-F5344CB8AC3E}">
        <p14:creationId xmlns:p14="http://schemas.microsoft.com/office/powerpoint/2010/main" val="141411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59080" y="3453869"/>
            <a:ext cx="13701202" cy="2215991"/>
          </a:xfrm>
          <a:prstGeom prst="rect">
            <a:avLst/>
          </a:prstGeom>
        </p:spPr>
        <p:txBody>
          <a:bodyPr wrap="square" lIns="0" tIns="0" rIns="0" bIns="0" rtlCol="0" anchor="t">
            <a:spAutoFit/>
          </a:bodyPr>
          <a:lstStyle/>
          <a:p>
            <a:pPr marL="367029" lvl="1"/>
            <a:r>
              <a:rPr lang="en-US" altLang="zh-TW" sz="72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2.</a:t>
            </a:r>
            <a:r>
              <a:rPr lang="en-US" altLang="zh-TW"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Analysis of University Affairs at </a:t>
            </a:r>
            <a:r>
              <a:rPr lang="zh-TW" altLang="en-US"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a:t>
            </a:r>
            <a:endParaRPr lang="en-US" altLang="zh-TW"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endParaRPr>
          </a:p>
          <a:p>
            <a:pPr marL="367029" lvl="1"/>
            <a:r>
              <a:rPr lang="zh-TW" altLang="en-US"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   </a:t>
            </a:r>
            <a:r>
              <a:rPr lang="en-US" altLang="zh-TW" sz="70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Poppins"/>
              </a:rPr>
              <a:t>Both Universities </a:t>
            </a:r>
          </a:p>
        </p:txBody>
      </p:sp>
      <p:grpSp>
        <p:nvGrpSpPr>
          <p:cNvPr id="3" name="Group 3"/>
          <p:cNvGrpSpPr/>
          <p:nvPr/>
        </p:nvGrpSpPr>
        <p:grpSpPr>
          <a:xfrm>
            <a:off x="-128056" y="0"/>
            <a:ext cx="4787136" cy="10287000"/>
            <a:chOff x="0" y="0"/>
            <a:chExt cx="1260809" cy="2709333"/>
          </a:xfrm>
          <a:solidFill>
            <a:srgbClr val="FFEC9F"/>
          </a:solidFill>
        </p:grpSpPr>
        <p:sp>
          <p:nvSpPr>
            <p:cNvPr id="4" name="Freeform 4"/>
            <p:cNvSpPr/>
            <p:nvPr/>
          </p:nvSpPr>
          <p:spPr>
            <a:xfrm>
              <a:off x="0" y="0"/>
              <a:ext cx="1260809" cy="2709333"/>
            </a:xfrm>
            <a:custGeom>
              <a:avLst/>
              <a:gdLst/>
              <a:ahLst/>
              <a:cxnLst/>
              <a:rect l="l" t="t" r="r" b="b"/>
              <a:pathLst>
                <a:path w="1260809" h="2709333">
                  <a:moveTo>
                    <a:pt x="0" y="0"/>
                  </a:moveTo>
                  <a:lnTo>
                    <a:pt x="1260809" y="0"/>
                  </a:lnTo>
                  <a:lnTo>
                    <a:pt x="1260809" y="2709333"/>
                  </a:lnTo>
                  <a:lnTo>
                    <a:pt x="0" y="2709333"/>
                  </a:lnTo>
                  <a:close/>
                </a:path>
              </a:pathLst>
            </a:custGeom>
            <a:grpFill/>
          </p:spPr>
        </p:sp>
        <p:sp>
          <p:nvSpPr>
            <p:cNvPr id="5" name="TextBox 5"/>
            <p:cNvSpPr txBox="1"/>
            <p:nvPr/>
          </p:nvSpPr>
          <p:spPr>
            <a:xfrm>
              <a:off x="0" y="-57150"/>
              <a:ext cx="1260809" cy="2766483"/>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flipH="1">
            <a:off x="4080687" y="533119"/>
            <a:ext cx="1156786" cy="9220761"/>
          </a:xfrm>
          <a:custGeom>
            <a:avLst/>
            <a:gdLst/>
            <a:ahLst/>
            <a:cxnLst/>
            <a:rect l="l" t="t" r="r" b="b"/>
            <a:pathLst>
              <a:path w="1156786" h="9220761">
                <a:moveTo>
                  <a:pt x="1156786" y="0"/>
                </a:moveTo>
                <a:lnTo>
                  <a:pt x="0" y="0"/>
                </a:lnTo>
                <a:lnTo>
                  <a:pt x="0" y="9220762"/>
                </a:lnTo>
                <a:lnTo>
                  <a:pt x="1156786" y="9220762"/>
                </a:lnTo>
                <a:lnTo>
                  <a:pt x="115678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10800000">
            <a:off x="7495529" y="9070066"/>
            <a:ext cx="1482099" cy="376469"/>
          </a:xfrm>
          <a:custGeom>
            <a:avLst/>
            <a:gdLst/>
            <a:ahLst/>
            <a:cxnLst/>
            <a:rect l="l" t="t" r="r" b="b"/>
            <a:pathLst>
              <a:path w="1482099" h="376469">
                <a:moveTo>
                  <a:pt x="0" y="0"/>
                </a:moveTo>
                <a:lnTo>
                  <a:pt x="1482099" y="0"/>
                </a:lnTo>
                <a:lnTo>
                  <a:pt x="1482099" y="376468"/>
                </a:lnTo>
                <a:lnTo>
                  <a:pt x="0" y="376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圖片 17">
            <a:extLst>
              <a:ext uri="{FF2B5EF4-FFF2-40B4-BE49-F238E27FC236}">
                <a16:creationId xmlns:a16="http://schemas.microsoft.com/office/drawing/2014/main" id="{E03C2557-4BB2-4D66-9FDC-7027FB0C28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402" y="1485900"/>
            <a:ext cx="1996219" cy="1370070"/>
          </a:xfrm>
          <a:prstGeom prst="rect">
            <a:avLst/>
          </a:prstGeom>
        </p:spPr>
      </p:pic>
      <p:pic>
        <p:nvPicPr>
          <p:cNvPr id="20" name="圖片 19">
            <a:extLst>
              <a:ext uri="{FF2B5EF4-FFF2-40B4-BE49-F238E27FC236}">
                <a16:creationId xmlns:a16="http://schemas.microsoft.com/office/drawing/2014/main" id="{2E19593F-8EF3-4B54-A0AE-1A4A46D1A4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886" y="7112586"/>
            <a:ext cx="1988494" cy="1988494"/>
          </a:xfrm>
          <a:prstGeom prst="rect">
            <a:avLst/>
          </a:prstGeom>
        </p:spPr>
      </p:pic>
      <p:grpSp>
        <p:nvGrpSpPr>
          <p:cNvPr id="21" name="Group 11">
            <a:extLst>
              <a:ext uri="{FF2B5EF4-FFF2-40B4-BE49-F238E27FC236}">
                <a16:creationId xmlns:a16="http://schemas.microsoft.com/office/drawing/2014/main" id="{217341AF-6B15-46D8-BE6A-4009C3D01C62}"/>
              </a:ext>
            </a:extLst>
          </p:cNvPr>
          <p:cNvGrpSpPr/>
          <p:nvPr/>
        </p:nvGrpSpPr>
        <p:grpSpPr>
          <a:xfrm>
            <a:off x="17259300" y="0"/>
            <a:ext cx="1028700" cy="533119"/>
            <a:chOff x="0" y="0"/>
            <a:chExt cx="270933" cy="140410"/>
          </a:xfrm>
          <a:solidFill>
            <a:srgbClr val="EFB819"/>
          </a:solidFill>
        </p:grpSpPr>
        <p:sp>
          <p:nvSpPr>
            <p:cNvPr id="22" name="Freeform 12">
              <a:extLst>
                <a:ext uri="{FF2B5EF4-FFF2-40B4-BE49-F238E27FC236}">
                  <a16:creationId xmlns:a16="http://schemas.microsoft.com/office/drawing/2014/main" id="{38F7AE8E-9482-4022-B902-F5D08542F761}"/>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3" name="TextBox 13">
              <a:extLst>
                <a:ext uri="{FF2B5EF4-FFF2-40B4-BE49-F238E27FC236}">
                  <a16:creationId xmlns:a16="http://schemas.microsoft.com/office/drawing/2014/main" id="{EDB0B4D4-F462-499C-8EA5-FBDF3F69A37F}"/>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nvGrpSpPr>
          <p:cNvPr id="24" name="Group 14">
            <a:extLst>
              <a:ext uri="{FF2B5EF4-FFF2-40B4-BE49-F238E27FC236}">
                <a16:creationId xmlns:a16="http://schemas.microsoft.com/office/drawing/2014/main" id="{DF6E23F4-7A8D-45D0-8884-840AC4FFCF4E}"/>
              </a:ext>
            </a:extLst>
          </p:cNvPr>
          <p:cNvGrpSpPr/>
          <p:nvPr/>
        </p:nvGrpSpPr>
        <p:grpSpPr>
          <a:xfrm>
            <a:off x="17259300" y="533119"/>
            <a:ext cx="1028700" cy="533119"/>
            <a:chOff x="0" y="0"/>
            <a:chExt cx="270933" cy="140410"/>
          </a:xfrm>
        </p:grpSpPr>
        <p:sp>
          <p:nvSpPr>
            <p:cNvPr id="25" name="Freeform 15">
              <a:extLst>
                <a:ext uri="{FF2B5EF4-FFF2-40B4-BE49-F238E27FC236}">
                  <a16:creationId xmlns:a16="http://schemas.microsoft.com/office/drawing/2014/main" id="{008EA025-74B2-49FD-B3FC-ECB8A44173BF}"/>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solidFill>
              <a:srgbClr val="A7A9AC"/>
            </a:solidFill>
          </p:spPr>
        </p:sp>
        <p:sp>
          <p:nvSpPr>
            <p:cNvPr id="26" name="TextBox 16">
              <a:extLst>
                <a:ext uri="{FF2B5EF4-FFF2-40B4-BE49-F238E27FC236}">
                  <a16:creationId xmlns:a16="http://schemas.microsoft.com/office/drawing/2014/main" id="{0A8C2F34-D5AC-4D62-9A7A-71B0F7B101E6}"/>
                </a:ext>
              </a:extLst>
            </p:cNvPr>
            <p:cNvSpPr txBox="1"/>
            <p:nvPr/>
          </p:nvSpPr>
          <p:spPr>
            <a:xfrm>
              <a:off x="0" y="-57150"/>
              <a:ext cx="270933" cy="197560"/>
            </a:xfrm>
            <a:prstGeom prst="rect">
              <a:avLst/>
            </a:prstGeom>
          </p:spPr>
          <p:txBody>
            <a:bodyPr lIns="50800" tIns="50800" rIns="50800" bIns="50800" rtlCol="0" anchor="ctr"/>
            <a:lstStyle/>
            <a:p>
              <a:pPr algn="ctr">
                <a:lnSpc>
                  <a:spcPts val="2659"/>
                </a:lnSpc>
              </a:pPr>
              <a:endParaRPr dirty="0"/>
            </a:p>
          </p:txBody>
        </p:sp>
      </p:grpSp>
      <p:grpSp>
        <p:nvGrpSpPr>
          <p:cNvPr id="27" name="Group 6">
            <a:extLst>
              <a:ext uri="{FF2B5EF4-FFF2-40B4-BE49-F238E27FC236}">
                <a16:creationId xmlns:a16="http://schemas.microsoft.com/office/drawing/2014/main" id="{6C982F19-C470-4F70-9FF9-D3A77DDB302F}"/>
              </a:ext>
            </a:extLst>
          </p:cNvPr>
          <p:cNvGrpSpPr/>
          <p:nvPr/>
        </p:nvGrpSpPr>
        <p:grpSpPr>
          <a:xfrm>
            <a:off x="17259300" y="9258300"/>
            <a:ext cx="1028700" cy="1037204"/>
            <a:chOff x="0" y="0"/>
            <a:chExt cx="270933" cy="273173"/>
          </a:xfrm>
          <a:solidFill>
            <a:srgbClr val="00A0E9"/>
          </a:solidFill>
        </p:grpSpPr>
        <p:sp>
          <p:nvSpPr>
            <p:cNvPr id="28" name="Freeform 7">
              <a:extLst>
                <a:ext uri="{FF2B5EF4-FFF2-40B4-BE49-F238E27FC236}">
                  <a16:creationId xmlns:a16="http://schemas.microsoft.com/office/drawing/2014/main" id="{8E6D56DC-C9B4-4703-B578-C733A6019C2B}"/>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9" name="TextBox 8">
              <a:extLst>
                <a:ext uri="{FF2B5EF4-FFF2-40B4-BE49-F238E27FC236}">
                  <a16:creationId xmlns:a16="http://schemas.microsoft.com/office/drawing/2014/main" id="{9D911280-FE1B-48D5-8350-9551CF4F9DBA}"/>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30" name="Group 9">
            <a:extLst>
              <a:ext uri="{FF2B5EF4-FFF2-40B4-BE49-F238E27FC236}">
                <a16:creationId xmlns:a16="http://schemas.microsoft.com/office/drawing/2014/main" id="{5B858CA3-2E73-4762-92C1-5ED06165C138}"/>
              </a:ext>
            </a:extLst>
          </p:cNvPr>
          <p:cNvGrpSpPr/>
          <p:nvPr/>
        </p:nvGrpSpPr>
        <p:grpSpPr>
          <a:xfrm>
            <a:off x="17259300" y="9258300"/>
            <a:ext cx="1028700" cy="533119"/>
            <a:chOff x="0" y="0"/>
            <a:chExt cx="270933" cy="140410"/>
          </a:xfrm>
          <a:solidFill>
            <a:srgbClr val="009B45"/>
          </a:solidFill>
        </p:grpSpPr>
        <p:sp>
          <p:nvSpPr>
            <p:cNvPr id="31" name="Freeform 10">
              <a:extLst>
                <a:ext uri="{FF2B5EF4-FFF2-40B4-BE49-F238E27FC236}">
                  <a16:creationId xmlns:a16="http://schemas.microsoft.com/office/drawing/2014/main" id="{6BF2CDB5-F7A4-4A6B-86B1-E7891629B80B}"/>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32" name="TextBox 11">
              <a:extLst>
                <a:ext uri="{FF2B5EF4-FFF2-40B4-BE49-F238E27FC236}">
                  <a16:creationId xmlns:a16="http://schemas.microsoft.com/office/drawing/2014/main" id="{94AB761B-2B8F-43D2-BA36-AF0D2810374C}"/>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sp>
        <p:nvSpPr>
          <p:cNvPr id="12" name="投影片編號版面配置區 11">
            <a:extLst>
              <a:ext uri="{FF2B5EF4-FFF2-40B4-BE49-F238E27FC236}">
                <a16:creationId xmlns:a16="http://schemas.microsoft.com/office/drawing/2014/main" id="{57A13B49-6C3A-4637-B411-4A018594F0BA}"/>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33" name="TextBox 6"/>
          <p:cNvSpPr txBox="1"/>
          <p:nvPr/>
        </p:nvSpPr>
        <p:spPr>
          <a:xfrm>
            <a:off x="666167" y="4617140"/>
            <a:ext cx="3027239" cy="1052720"/>
          </a:xfrm>
          <a:prstGeom prst="rect">
            <a:avLst/>
          </a:prstGeom>
        </p:spPr>
        <p:txBody>
          <a:bodyPr vert="horz" lIns="0" tIns="0" rIns="0" bIns="0" rtlCol="0" anchor="t">
            <a:spAutoFit/>
          </a:bodyPr>
          <a:lstStyle/>
          <a:p>
            <a:pPr algn="ctr">
              <a:lnSpc>
                <a:spcPts val="8119"/>
              </a:lnSpc>
              <a:spcBef>
                <a:spcPct val="0"/>
              </a:spcBef>
            </a:pPr>
            <a:r>
              <a:rPr lang="en-US" altLang="zh-TW"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Agenda</a:t>
            </a:r>
            <a:endParaRPr lang="en-US" sz="5799" b="1" dirty="0">
              <a:solidFill>
                <a:srgbClr val="364A68"/>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Tree>
    <p:extLst>
      <p:ext uri="{BB962C8B-B14F-4D97-AF65-F5344CB8AC3E}">
        <p14:creationId xmlns:p14="http://schemas.microsoft.com/office/powerpoint/2010/main" val="171170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D93F-450F-49C9-4D45-B630888FD23E}"/>
            </a:ext>
          </a:extLst>
        </p:cNvPr>
        <p:cNvGrpSpPr/>
        <p:nvPr/>
      </p:nvGrpSpPr>
      <p:grpSpPr>
        <a:xfrm>
          <a:off x="0" y="0"/>
          <a:ext cx="0" cy="0"/>
          <a:chOff x="0" y="0"/>
          <a:chExt cx="0" cy="0"/>
        </a:xfrm>
      </p:grpSpPr>
      <p:grpSp>
        <p:nvGrpSpPr>
          <p:cNvPr id="6" name="群組 5"/>
          <p:cNvGrpSpPr/>
          <p:nvPr/>
        </p:nvGrpSpPr>
        <p:grpSpPr>
          <a:xfrm>
            <a:off x="-24008" y="419100"/>
            <a:ext cx="18416056" cy="1500482"/>
            <a:chOff x="-128056" y="963413"/>
            <a:chExt cx="18416056" cy="1500482"/>
          </a:xfrm>
        </p:grpSpPr>
        <p:grpSp>
          <p:nvGrpSpPr>
            <p:cNvPr id="2" name="Group 2">
              <a:extLst>
                <a:ext uri="{FF2B5EF4-FFF2-40B4-BE49-F238E27FC236}">
                  <a16:creationId xmlns:a16="http://schemas.microsoft.com/office/drawing/2014/main" id="{7F37D442-E019-3B18-5E42-0FCC54B4D3D6}"/>
                </a:ext>
              </a:extLst>
            </p:cNvPr>
            <p:cNvGrpSpPr/>
            <p:nvPr/>
          </p:nvGrpSpPr>
          <p:grpSpPr>
            <a:xfrm>
              <a:off x="-128056" y="986999"/>
              <a:ext cx="18416056" cy="1476896"/>
              <a:chOff x="0" y="0"/>
              <a:chExt cx="4850319" cy="388977"/>
            </a:xfrm>
            <a:solidFill>
              <a:schemeClr val="bg1"/>
            </a:solidFill>
          </p:grpSpPr>
          <p:sp>
            <p:nvSpPr>
              <p:cNvPr id="3" name="Freeform 3">
                <a:extLst>
                  <a:ext uri="{FF2B5EF4-FFF2-40B4-BE49-F238E27FC236}">
                    <a16:creationId xmlns:a16="http://schemas.microsoft.com/office/drawing/2014/main" id="{3AC5865B-2CA9-F129-8A7A-C78B0101E449}"/>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4" name="TextBox 4">
                <a:extLst>
                  <a:ext uri="{FF2B5EF4-FFF2-40B4-BE49-F238E27FC236}">
                    <a16:creationId xmlns:a16="http://schemas.microsoft.com/office/drawing/2014/main" id="{1A0177B5-7F0A-18B1-CE1D-5B575F06EB4B}"/>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CB2D3E34-F39C-09AF-BDA3-C031C27D43CD}"/>
                </a:ext>
              </a:extLst>
            </p:cNvPr>
            <p:cNvSpPr txBox="1"/>
            <p:nvPr/>
          </p:nvSpPr>
          <p:spPr>
            <a:xfrm>
              <a:off x="1579358" y="1181100"/>
              <a:ext cx="12212842" cy="1038746"/>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Departments/Institutes</a:t>
              </a: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r>
                <a:rPr lang="en-US" altLang="zh-TW"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1/4</a:t>
              </a: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endPar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
          <p:nvSpPr>
            <p:cNvPr id="10" name="Freeform 10">
              <a:extLst>
                <a:ext uri="{FF2B5EF4-FFF2-40B4-BE49-F238E27FC236}">
                  <a16:creationId xmlns:a16="http://schemas.microsoft.com/office/drawing/2014/main" id="{E5DCB410-989A-F571-4B78-4051FA0EF488}"/>
                </a:ext>
              </a:extLst>
            </p:cNvPr>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2" name="Group 6">
              <a:extLst>
                <a:ext uri="{FF2B5EF4-FFF2-40B4-BE49-F238E27FC236}">
                  <a16:creationId xmlns:a16="http://schemas.microsoft.com/office/drawing/2014/main" id="{920E1BA5-57CD-C179-7BA5-CB3DFB58F203}"/>
                </a:ext>
              </a:extLst>
            </p:cNvPr>
            <p:cNvGrpSpPr/>
            <p:nvPr/>
          </p:nvGrpSpPr>
          <p:grpSpPr>
            <a:xfrm>
              <a:off x="-126269" y="986999"/>
              <a:ext cx="1028700" cy="1476896"/>
              <a:chOff x="0" y="0"/>
              <a:chExt cx="270933" cy="273173"/>
            </a:xfrm>
            <a:solidFill>
              <a:srgbClr val="00A0E9"/>
            </a:solidFill>
          </p:grpSpPr>
          <p:sp>
            <p:nvSpPr>
              <p:cNvPr id="23" name="Freeform 7">
                <a:extLst>
                  <a:ext uri="{FF2B5EF4-FFF2-40B4-BE49-F238E27FC236}">
                    <a16:creationId xmlns:a16="http://schemas.microsoft.com/office/drawing/2014/main" id="{25EE822E-E047-A73F-4100-77A9DFC21C8C}"/>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24" name="TextBox 8">
                <a:extLst>
                  <a:ext uri="{FF2B5EF4-FFF2-40B4-BE49-F238E27FC236}">
                    <a16:creationId xmlns:a16="http://schemas.microsoft.com/office/drawing/2014/main" id="{012DDB18-E0F3-6CB7-EA1F-E280042C78E5}"/>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5" name="Group 9">
              <a:extLst>
                <a:ext uri="{FF2B5EF4-FFF2-40B4-BE49-F238E27FC236}">
                  <a16:creationId xmlns:a16="http://schemas.microsoft.com/office/drawing/2014/main" id="{64E343AA-6430-8CD0-AD46-2A2B8E527C53}"/>
                </a:ext>
              </a:extLst>
            </p:cNvPr>
            <p:cNvGrpSpPr/>
            <p:nvPr/>
          </p:nvGrpSpPr>
          <p:grpSpPr>
            <a:xfrm>
              <a:off x="-128056" y="963413"/>
              <a:ext cx="1028700" cy="771242"/>
              <a:chOff x="0" y="0"/>
              <a:chExt cx="270933" cy="140410"/>
            </a:xfrm>
            <a:solidFill>
              <a:srgbClr val="009B45"/>
            </a:solidFill>
          </p:grpSpPr>
          <p:sp>
            <p:nvSpPr>
              <p:cNvPr id="26" name="Freeform 10">
                <a:extLst>
                  <a:ext uri="{FF2B5EF4-FFF2-40B4-BE49-F238E27FC236}">
                    <a16:creationId xmlns:a16="http://schemas.microsoft.com/office/drawing/2014/main" id="{E584893C-6CEB-27E6-2EB7-DF478352D7F2}"/>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7" name="TextBox 11">
                <a:extLst>
                  <a:ext uri="{FF2B5EF4-FFF2-40B4-BE49-F238E27FC236}">
                    <a16:creationId xmlns:a16="http://schemas.microsoft.com/office/drawing/2014/main" id="{54A09FB4-4511-AA58-72D5-389063913A0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7" name="表格 6">
            <a:extLst>
              <a:ext uri="{FF2B5EF4-FFF2-40B4-BE49-F238E27FC236}">
                <a16:creationId xmlns:a16="http://schemas.microsoft.com/office/drawing/2014/main" id="{26975C6C-C222-EF24-D80C-9941BBB5ED01}"/>
              </a:ext>
            </a:extLst>
          </p:cNvPr>
          <p:cNvGraphicFramePr>
            <a:graphicFrameLocks noGrp="1"/>
          </p:cNvGraphicFramePr>
          <p:nvPr/>
        </p:nvGraphicFramePr>
        <p:xfrm>
          <a:off x="1179677" y="1720351"/>
          <a:ext cx="16549156" cy="8416200"/>
        </p:xfrm>
        <a:graphic>
          <a:graphicData uri="http://schemas.openxmlformats.org/drawingml/2006/table">
            <a:tbl>
              <a:tblPr>
                <a:tableStyleId>{5C22544A-7EE6-4342-B048-85BDC9FD1C3A}</a:tableStyleId>
              </a:tblPr>
              <a:tblGrid>
                <a:gridCol w="1880586">
                  <a:extLst>
                    <a:ext uri="{9D8B030D-6E8A-4147-A177-3AD203B41FA5}">
                      <a16:colId xmlns:a16="http://schemas.microsoft.com/office/drawing/2014/main" val="2347311350"/>
                    </a:ext>
                  </a:extLst>
                </a:gridCol>
                <a:gridCol w="6620109">
                  <a:extLst>
                    <a:ext uri="{9D8B030D-6E8A-4147-A177-3AD203B41FA5}">
                      <a16:colId xmlns:a16="http://schemas.microsoft.com/office/drawing/2014/main" val="2335119813"/>
                    </a:ext>
                  </a:extLst>
                </a:gridCol>
                <a:gridCol w="1902028">
                  <a:extLst>
                    <a:ext uri="{9D8B030D-6E8A-4147-A177-3AD203B41FA5}">
                      <a16:colId xmlns:a16="http://schemas.microsoft.com/office/drawing/2014/main" val="3099468587"/>
                    </a:ext>
                  </a:extLst>
                </a:gridCol>
                <a:gridCol w="6146433">
                  <a:extLst>
                    <a:ext uri="{9D8B030D-6E8A-4147-A177-3AD203B41FA5}">
                      <a16:colId xmlns:a16="http://schemas.microsoft.com/office/drawing/2014/main" val="2918910879"/>
                    </a:ext>
                  </a:extLst>
                </a:gridCol>
              </a:tblGrid>
              <a:tr h="720000">
                <a:tc>
                  <a:txBody>
                    <a:bodyPr/>
                    <a:lstStyle/>
                    <a:p>
                      <a:pPr algn="ctr" fontAlgn="ctr"/>
                      <a:endParaRPr lang="zh-TW" altLang="en-US"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National</a:t>
                      </a:r>
                      <a:r>
                        <a:rPr lang="en-US" altLang="zh-TW" sz="2400" b="1" u="none" strike="noStrike" kern="1200"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Sun Yat-sen University (NSYSU)</a:t>
                      </a:r>
                      <a:endParaRPr lang="zh-TW" altLang="en-US"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National</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University of Kaohsiung (NUK)</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extLst>
                  <a:ext uri="{0D108BD9-81ED-4DB2-BD59-A6C34878D82A}">
                    <a16:rowId xmlns:a16="http://schemas.microsoft.com/office/drawing/2014/main" val="918447067"/>
                  </a:ext>
                </a:extLst>
              </a:tr>
              <a:tr h="2160000">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Science</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Chemistry</a:t>
                      </a:r>
                    </a:p>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Physics</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Physics</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Biological Sciences</a:t>
                      </a:r>
                    </a:p>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Applied Mathematics</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Ph.D. Program for Science</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Science</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Applied Chemistry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Applied Physics </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Life Sciences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Applied Mathematics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Statistics </a:t>
                      </a:r>
                    </a:p>
                  </a:txBody>
                  <a:tcPr marL="7620" marR="7620" marT="7620" marB="0" anchor="ctr">
                    <a:solidFill>
                      <a:schemeClr val="bg1">
                        <a:lumMod val="95000"/>
                      </a:schemeClr>
                    </a:solidFill>
                  </a:tcPr>
                </a:tc>
                <a:extLst>
                  <a:ext uri="{0D108BD9-81ED-4DB2-BD59-A6C34878D82A}">
                    <a16:rowId xmlns:a16="http://schemas.microsoft.com/office/drawing/2014/main" val="1742285049"/>
                  </a:ext>
                </a:extLst>
              </a:tr>
              <a:tr h="2160000">
                <a:tc>
                  <a:txBody>
                    <a:bodyPr/>
                    <a:lstStyle/>
                    <a:p>
                      <a:pPr algn="ctr" fontAlgn="ct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Engineering </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Electrical Engineering</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Computer Science and Engineering</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Mechanical and Electro-Mechanical Engineering</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Materials and Optoelectronic Science</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Photonics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Environmental Engineering</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Communications Engineering</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Integrated Circuit Design</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Master's Program in Electric Power Engineering</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Master's Program in Telecommunication Engineering</a:t>
                      </a:r>
                    </a:p>
                  </a:txBody>
                  <a:tcPr marL="7620" marR="7620" marT="7620" marB="0" anchor="ct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Engineering</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Electrical Engineering</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Computer Science and Information Engineering</a:t>
                      </a:r>
                    </a:p>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Chemical and Materials Engineering</a:t>
                      </a:r>
                    </a:p>
                    <a:p>
                      <a:pPr marL="342900" marR="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Civil and Environmental Engineering</a:t>
                      </a:r>
                    </a:p>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solidFill>
                      <a:schemeClr val="bg1">
                        <a:lumMod val="95000"/>
                      </a:schemeClr>
                    </a:solidFill>
                  </a:tcPr>
                </a:tc>
                <a:extLst>
                  <a:ext uri="{0D108BD9-81ED-4DB2-BD59-A6C34878D82A}">
                    <a16:rowId xmlns:a16="http://schemas.microsoft.com/office/drawing/2014/main" val="1585272035"/>
                  </a:ext>
                </a:extLst>
              </a:tr>
            </a:tbl>
          </a:graphicData>
        </a:graphic>
      </p:graphicFrame>
      <p:sp>
        <p:nvSpPr>
          <p:cNvPr id="8" name="文字方塊 7">
            <a:extLst>
              <a:ext uri="{FF2B5EF4-FFF2-40B4-BE49-F238E27FC236}">
                <a16:creationId xmlns:a16="http://schemas.microsoft.com/office/drawing/2014/main" id="{2833C6DC-1F70-7E03-39AA-FE014F11A0D2}"/>
              </a:ext>
            </a:extLst>
          </p:cNvPr>
          <p:cNvSpPr txBox="1"/>
          <p:nvPr/>
        </p:nvSpPr>
        <p:spPr>
          <a:xfrm>
            <a:off x="14890829" y="9965138"/>
            <a:ext cx="3501219" cy="307777"/>
          </a:xfrm>
          <a:prstGeom prst="rect">
            <a:avLst/>
          </a:prstGeom>
          <a:noFill/>
        </p:spPr>
        <p:txBody>
          <a:bodyPr wrap="square" rtlCol="0">
            <a:spAutoFit/>
          </a:bodyPr>
          <a:lstStyle/>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Sources</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websites of NSYSU and NUK</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投影片編號版面配置區 12">
            <a:extLst>
              <a:ext uri="{FF2B5EF4-FFF2-40B4-BE49-F238E27FC236}">
                <a16:creationId xmlns:a16="http://schemas.microsoft.com/office/drawing/2014/main" id="{3417A27A-C00C-4B11-A274-EAE90FD1BCA9}"/>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49308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D93F-450F-49C9-4D45-B630888FD23E}"/>
            </a:ext>
          </a:extLst>
        </p:cNvPr>
        <p:cNvGrpSpPr/>
        <p:nvPr/>
      </p:nvGrpSpPr>
      <p:grpSpPr>
        <a:xfrm>
          <a:off x="0" y="0"/>
          <a:ext cx="0" cy="0"/>
          <a:chOff x="0" y="0"/>
          <a:chExt cx="0" cy="0"/>
        </a:xfrm>
      </p:grpSpPr>
      <p:grpSp>
        <p:nvGrpSpPr>
          <p:cNvPr id="16" name="群組 15"/>
          <p:cNvGrpSpPr/>
          <p:nvPr/>
        </p:nvGrpSpPr>
        <p:grpSpPr>
          <a:xfrm>
            <a:off x="-35490" y="288830"/>
            <a:ext cx="18416056" cy="1554552"/>
            <a:chOff x="-128056" y="909343"/>
            <a:chExt cx="18416056" cy="1554552"/>
          </a:xfrm>
        </p:grpSpPr>
        <p:grpSp>
          <p:nvGrpSpPr>
            <p:cNvPr id="17" name="Group 2">
              <a:extLst>
                <a:ext uri="{FF2B5EF4-FFF2-40B4-BE49-F238E27FC236}">
                  <a16:creationId xmlns:a16="http://schemas.microsoft.com/office/drawing/2014/main" id="{7F37D442-E019-3B18-5E42-0FCC54B4D3D6}"/>
                </a:ext>
              </a:extLst>
            </p:cNvPr>
            <p:cNvGrpSpPr/>
            <p:nvPr/>
          </p:nvGrpSpPr>
          <p:grpSpPr>
            <a:xfrm>
              <a:off x="-128056" y="986999"/>
              <a:ext cx="18416056" cy="1476896"/>
              <a:chOff x="0" y="0"/>
              <a:chExt cx="4850319" cy="388977"/>
            </a:xfrm>
            <a:solidFill>
              <a:schemeClr val="bg1"/>
            </a:solidFill>
          </p:grpSpPr>
          <p:sp>
            <p:nvSpPr>
              <p:cNvPr id="32" name="Freeform 3">
                <a:extLst>
                  <a:ext uri="{FF2B5EF4-FFF2-40B4-BE49-F238E27FC236}">
                    <a16:creationId xmlns:a16="http://schemas.microsoft.com/office/drawing/2014/main" id="{3AC5865B-2CA9-F129-8A7A-C78B0101E449}"/>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33" name="TextBox 4">
                <a:extLst>
                  <a:ext uri="{FF2B5EF4-FFF2-40B4-BE49-F238E27FC236}">
                    <a16:creationId xmlns:a16="http://schemas.microsoft.com/office/drawing/2014/main" id="{1A0177B5-7F0A-18B1-CE1D-5B575F06EB4B}"/>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18" name="TextBox 5">
              <a:extLst>
                <a:ext uri="{FF2B5EF4-FFF2-40B4-BE49-F238E27FC236}">
                  <a16:creationId xmlns:a16="http://schemas.microsoft.com/office/drawing/2014/main" id="{CB2D3E34-F39C-09AF-BDA3-C031C27D43CD}"/>
                </a:ext>
              </a:extLst>
            </p:cNvPr>
            <p:cNvSpPr txBox="1"/>
            <p:nvPr/>
          </p:nvSpPr>
          <p:spPr>
            <a:xfrm>
              <a:off x="1583834" y="909343"/>
              <a:ext cx="12212842" cy="1038746"/>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Departments/Institutes</a:t>
              </a: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r>
                <a:rPr lang="en-US" altLang="zh-TW"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2/4</a:t>
              </a: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endPar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
          <p:nvSpPr>
            <p:cNvPr id="19" name="Freeform 10">
              <a:extLst>
                <a:ext uri="{FF2B5EF4-FFF2-40B4-BE49-F238E27FC236}">
                  <a16:creationId xmlns:a16="http://schemas.microsoft.com/office/drawing/2014/main" id="{E5DCB410-989A-F571-4B78-4051FA0EF488}"/>
                </a:ext>
              </a:extLst>
            </p:cNvPr>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0" name="Group 6">
              <a:extLst>
                <a:ext uri="{FF2B5EF4-FFF2-40B4-BE49-F238E27FC236}">
                  <a16:creationId xmlns:a16="http://schemas.microsoft.com/office/drawing/2014/main" id="{920E1BA5-57CD-C179-7BA5-CB3DFB58F203}"/>
                </a:ext>
              </a:extLst>
            </p:cNvPr>
            <p:cNvGrpSpPr/>
            <p:nvPr/>
          </p:nvGrpSpPr>
          <p:grpSpPr>
            <a:xfrm>
              <a:off x="-126269" y="986999"/>
              <a:ext cx="1028700" cy="1476896"/>
              <a:chOff x="0" y="0"/>
              <a:chExt cx="270933" cy="273173"/>
            </a:xfrm>
            <a:solidFill>
              <a:srgbClr val="00A0E9"/>
            </a:solidFill>
          </p:grpSpPr>
          <p:sp>
            <p:nvSpPr>
              <p:cNvPr id="30" name="Freeform 7">
                <a:extLst>
                  <a:ext uri="{FF2B5EF4-FFF2-40B4-BE49-F238E27FC236}">
                    <a16:creationId xmlns:a16="http://schemas.microsoft.com/office/drawing/2014/main" id="{25EE822E-E047-A73F-4100-77A9DFC21C8C}"/>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31" name="TextBox 8">
                <a:extLst>
                  <a:ext uri="{FF2B5EF4-FFF2-40B4-BE49-F238E27FC236}">
                    <a16:creationId xmlns:a16="http://schemas.microsoft.com/office/drawing/2014/main" id="{012DDB18-E0F3-6CB7-EA1F-E280042C78E5}"/>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1" name="Group 9">
              <a:extLst>
                <a:ext uri="{FF2B5EF4-FFF2-40B4-BE49-F238E27FC236}">
                  <a16:creationId xmlns:a16="http://schemas.microsoft.com/office/drawing/2014/main" id="{64E343AA-6430-8CD0-AD46-2A2B8E527C53}"/>
                </a:ext>
              </a:extLst>
            </p:cNvPr>
            <p:cNvGrpSpPr/>
            <p:nvPr/>
          </p:nvGrpSpPr>
          <p:grpSpPr>
            <a:xfrm>
              <a:off x="-128056" y="963413"/>
              <a:ext cx="1028700" cy="771242"/>
              <a:chOff x="0" y="0"/>
              <a:chExt cx="270933" cy="140410"/>
            </a:xfrm>
            <a:solidFill>
              <a:srgbClr val="009B45"/>
            </a:solidFill>
          </p:grpSpPr>
          <p:sp>
            <p:nvSpPr>
              <p:cNvPr id="28" name="Freeform 10">
                <a:extLst>
                  <a:ext uri="{FF2B5EF4-FFF2-40B4-BE49-F238E27FC236}">
                    <a16:creationId xmlns:a16="http://schemas.microsoft.com/office/drawing/2014/main" id="{E584893C-6CEB-27E6-2EB7-DF478352D7F2}"/>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9" name="TextBox 11">
                <a:extLst>
                  <a:ext uri="{FF2B5EF4-FFF2-40B4-BE49-F238E27FC236}">
                    <a16:creationId xmlns:a16="http://schemas.microsoft.com/office/drawing/2014/main" id="{54A09FB4-4511-AA58-72D5-389063913A0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7" name="表格 6">
            <a:extLst>
              <a:ext uri="{FF2B5EF4-FFF2-40B4-BE49-F238E27FC236}">
                <a16:creationId xmlns:a16="http://schemas.microsoft.com/office/drawing/2014/main" id="{26975C6C-C222-EF24-D80C-9941BBB5ED01}"/>
              </a:ext>
            </a:extLst>
          </p:cNvPr>
          <p:cNvGraphicFramePr>
            <a:graphicFrameLocks noGrp="1"/>
          </p:cNvGraphicFramePr>
          <p:nvPr/>
        </p:nvGraphicFramePr>
        <p:xfrm>
          <a:off x="1011407" y="1229358"/>
          <a:ext cx="16895998" cy="8976242"/>
        </p:xfrm>
        <a:graphic>
          <a:graphicData uri="http://schemas.openxmlformats.org/drawingml/2006/table">
            <a:tbl>
              <a:tblPr>
                <a:tableStyleId>{5C22544A-7EE6-4342-B048-85BDC9FD1C3A}</a:tableStyleId>
              </a:tblPr>
              <a:tblGrid>
                <a:gridCol w="2133600">
                  <a:extLst>
                    <a:ext uri="{9D8B030D-6E8A-4147-A177-3AD203B41FA5}">
                      <a16:colId xmlns:a16="http://schemas.microsoft.com/office/drawing/2014/main" val="2347311350"/>
                    </a:ext>
                  </a:extLst>
                </a:gridCol>
                <a:gridCol w="7799041">
                  <a:extLst>
                    <a:ext uri="{9D8B030D-6E8A-4147-A177-3AD203B41FA5}">
                      <a16:colId xmlns:a16="http://schemas.microsoft.com/office/drawing/2014/main" val="2335119813"/>
                    </a:ext>
                  </a:extLst>
                </a:gridCol>
                <a:gridCol w="2030759">
                  <a:extLst>
                    <a:ext uri="{9D8B030D-6E8A-4147-A177-3AD203B41FA5}">
                      <a16:colId xmlns:a16="http://schemas.microsoft.com/office/drawing/2014/main" val="3099468587"/>
                    </a:ext>
                  </a:extLst>
                </a:gridCol>
                <a:gridCol w="4932598">
                  <a:extLst>
                    <a:ext uri="{9D8B030D-6E8A-4147-A177-3AD203B41FA5}">
                      <a16:colId xmlns:a16="http://schemas.microsoft.com/office/drawing/2014/main" val="2918910879"/>
                    </a:ext>
                  </a:extLst>
                </a:gridCol>
              </a:tblGrid>
              <a:tr h="548522">
                <a:tc>
                  <a:txBody>
                    <a:bodyPr/>
                    <a:lstStyle/>
                    <a:p>
                      <a:pPr algn="ctr" fontAlgn="ctr"/>
                      <a:endParaRPr lang="zh-TW" altLang="en-US"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extLst>
                  <a:ext uri="{0D108BD9-81ED-4DB2-BD59-A6C34878D82A}">
                    <a16:rowId xmlns:a16="http://schemas.microsoft.com/office/drawing/2014/main" val="918447067"/>
                  </a:ext>
                </a:extLst>
              </a:tr>
              <a:tr h="2160000">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Liberal Arts</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Chinese Literature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Foreign Languages and Literature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Music</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Theater Arts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Philosophy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Graduate Institute of Arts Management and Entrepreneurship</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tc>
                <a:tc>
                  <a:txBody>
                    <a:bodyPr/>
                    <a:lstStyle/>
                    <a:p>
                      <a:pPr algn="ctr" fontAlgn="ct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Humanities and Social Sciences</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Western Languages and Literature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Kinesiology, Health, and Leisure Studies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East Asian</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Languages and Literature</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Athletic Performance</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Architecture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Crafts and Creative Design</a:t>
                      </a:r>
                    </a:p>
                  </a:txBody>
                  <a:tcPr marL="7620" marR="7620" marT="7620" marB="0" anchor="ctr">
                    <a:solidFill>
                      <a:schemeClr val="bg1">
                        <a:lumMod val="95000"/>
                      </a:schemeClr>
                    </a:solidFill>
                  </a:tcPr>
                </a:tc>
                <a:extLst>
                  <a:ext uri="{0D108BD9-81ED-4DB2-BD59-A6C34878D82A}">
                    <a16:rowId xmlns:a16="http://schemas.microsoft.com/office/drawing/2014/main" val="3374369123"/>
                  </a:ext>
                </a:extLst>
              </a:tr>
              <a:tr h="2160000">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Management</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Business Management</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Information Management</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Finance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Public Affairs Management</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Human Resource Management</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Marketing Communication</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Business Bachelor Program </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Executive Master of Business Administration </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Master of Business Management Administration Program in International Business </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Global Human Resource Management English MBA Program</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Management</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Applied Economics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Information Management</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Finance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Asia-Pacific Industrial and Business Management</a:t>
                      </a:r>
                    </a:p>
                    <a:p>
                      <a:pPr algn="l" fontAlgn="ctr">
                        <a:buNone/>
                      </a:pP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solidFill>
                      <a:schemeClr val="bg1">
                        <a:lumMod val="95000"/>
                      </a:schemeClr>
                    </a:solidFill>
                  </a:tcPr>
                </a:tc>
                <a:extLst>
                  <a:ext uri="{0D108BD9-81ED-4DB2-BD59-A6C34878D82A}">
                    <a16:rowId xmlns:a16="http://schemas.microsoft.com/office/drawing/2014/main" val="1742285049"/>
                  </a:ext>
                </a:extLst>
              </a:tr>
            </a:tbl>
          </a:graphicData>
        </a:graphic>
      </p:graphicFrame>
      <p:sp>
        <p:nvSpPr>
          <p:cNvPr id="13" name="投影片編號版面配置區 12">
            <a:extLst>
              <a:ext uri="{FF2B5EF4-FFF2-40B4-BE49-F238E27FC236}">
                <a16:creationId xmlns:a16="http://schemas.microsoft.com/office/drawing/2014/main" id="{3417A27A-C00C-4B11-A274-EAE90FD1BCA9}"/>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34" name="文字方塊 33">
            <a:extLst>
              <a:ext uri="{FF2B5EF4-FFF2-40B4-BE49-F238E27FC236}">
                <a16:creationId xmlns:a16="http://schemas.microsoft.com/office/drawing/2014/main" id="{2833C6DC-1F70-7E03-39AA-FE014F11A0D2}"/>
              </a:ext>
            </a:extLst>
          </p:cNvPr>
          <p:cNvSpPr txBox="1"/>
          <p:nvPr/>
        </p:nvSpPr>
        <p:spPr>
          <a:xfrm>
            <a:off x="14730996" y="9974262"/>
            <a:ext cx="3501219" cy="307777"/>
          </a:xfrm>
          <a:prstGeom prst="rect">
            <a:avLst/>
          </a:prstGeom>
          <a:noFill/>
        </p:spPr>
        <p:txBody>
          <a:bodyPr wrap="square" rtlCol="0">
            <a:spAutoFit/>
          </a:bodyPr>
          <a:lstStyle/>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Sources</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websites of NSYSU and NUK</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38620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1E4D-E79B-CD94-03E4-33F957320443}"/>
            </a:ext>
          </a:extLst>
        </p:cNvPr>
        <p:cNvGrpSpPr/>
        <p:nvPr/>
      </p:nvGrpSpPr>
      <p:grpSpPr>
        <a:xfrm>
          <a:off x="0" y="0"/>
          <a:ext cx="0" cy="0"/>
          <a:chOff x="0" y="0"/>
          <a:chExt cx="0" cy="0"/>
        </a:xfrm>
      </p:grpSpPr>
      <p:grpSp>
        <p:nvGrpSpPr>
          <p:cNvPr id="17" name="群組 16"/>
          <p:cNvGrpSpPr/>
          <p:nvPr/>
        </p:nvGrpSpPr>
        <p:grpSpPr>
          <a:xfrm>
            <a:off x="-35490" y="342900"/>
            <a:ext cx="18416056" cy="1500482"/>
            <a:chOff x="-128056" y="963413"/>
            <a:chExt cx="18416056" cy="1500482"/>
          </a:xfrm>
        </p:grpSpPr>
        <p:grpSp>
          <p:nvGrpSpPr>
            <p:cNvPr id="18" name="Group 2">
              <a:extLst>
                <a:ext uri="{FF2B5EF4-FFF2-40B4-BE49-F238E27FC236}">
                  <a16:creationId xmlns:a16="http://schemas.microsoft.com/office/drawing/2014/main" id="{7F37D442-E019-3B18-5E42-0FCC54B4D3D6}"/>
                </a:ext>
              </a:extLst>
            </p:cNvPr>
            <p:cNvGrpSpPr/>
            <p:nvPr/>
          </p:nvGrpSpPr>
          <p:grpSpPr>
            <a:xfrm>
              <a:off x="-128056" y="986999"/>
              <a:ext cx="18416056" cy="1476896"/>
              <a:chOff x="0" y="0"/>
              <a:chExt cx="4850319" cy="388977"/>
            </a:xfrm>
            <a:solidFill>
              <a:schemeClr val="bg1"/>
            </a:solidFill>
          </p:grpSpPr>
          <p:sp>
            <p:nvSpPr>
              <p:cNvPr id="33" name="Freeform 3">
                <a:extLst>
                  <a:ext uri="{FF2B5EF4-FFF2-40B4-BE49-F238E27FC236}">
                    <a16:creationId xmlns:a16="http://schemas.microsoft.com/office/drawing/2014/main" id="{3AC5865B-2CA9-F129-8A7A-C78B0101E449}"/>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34" name="TextBox 4">
                <a:extLst>
                  <a:ext uri="{FF2B5EF4-FFF2-40B4-BE49-F238E27FC236}">
                    <a16:creationId xmlns:a16="http://schemas.microsoft.com/office/drawing/2014/main" id="{1A0177B5-7F0A-18B1-CE1D-5B575F06EB4B}"/>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19" name="TextBox 5">
              <a:extLst>
                <a:ext uri="{FF2B5EF4-FFF2-40B4-BE49-F238E27FC236}">
                  <a16:creationId xmlns:a16="http://schemas.microsoft.com/office/drawing/2014/main" id="{CB2D3E34-F39C-09AF-BDA3-C031C27D43CD}"/>
                </a:ext>
              </a:extLst>
            </p:cNvPr>
            <p:cNvSpPr txBox="1"/>
            <p:nvPr/>
          </p:nvSpPr>
          <p:spPr>
            <a:xfrm>
              <a:off x="1583834" y="1097577"/>
              <a:ext cx="12212842" cy="953403"/>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Departments/Institutes</a:t>
              </a: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r>
                <a:rPr lang="en-US" altLang="zh-TW"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3/4</a:t>
              </a: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endPar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
          <p:nvSpPr>
            <p:cNvPr id="20" name="Freeform 10">
              <a:extLst>
                <a:ext uri="{FF2B5EF4-FFF2-40B4-BE49-F238E27FC236}">
                  <a16:creationId xmlns:a16="http://schemas.microsoft.com/office/drawing/2014/main" id="{E5DCB410-989A-F571-4B78-4051FA0EF488}"/>
                </a:ext>
              </a:extLst>
            </p:cNvPr>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1" name="Group 6">
              <a:extLst>
                <a:ext uri="{FF2B5EF4-FFF2-40B4-BE49-F238E27FC236}">
                  <a16:creationId xmlns:a16="http://schemas.microsoft.com/office/drawing/2014/main" id="{920E1BA5-57CD-C179-7BA5-CB3DFB58F203}"/>
                </a:ext>
              </a:extLst>
            </p:cNvPr>
            <p:cNvGrpSpPr/>
            <p:nvPr/>
          </p:nvGrpSpPr>
          <p:grpSpPr>
            <a:xfrm>
              <a:off x="-126269" y="986999"/>
              <a:ext cx="1028700" cy="1476896"/>
              <a:chOff x="0" y="0"/>
              <a:chExt cx="270933" cy="273173"/>
            </a:xfrm>
            <a:solidFill>
              <a:srgbClr val="00A0E9"/>
            </a:solidFill>
          </p:grpSpPr>
          <p:sp>
            <p:nvSpPr>
              <p:cNvPr id="31" name="Freeform 7">
                <a:extLst>
                  <a:ext uri="{FF2B5EF4-FFF2-40B4-BE49-F238E27FC236}">
                    <a16:creationId xmlns:a16="http://schemas.microsoft.com/office/drawing/2014/main" id="{25EE822E-E047-A73F-4100-77A9DFC21C8C}"/>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32" name="TextBox 8">
                <a:extLst>
                  <a:ext uri="{FF2B5EF4-FFF2-40B4-BE49-F238E27FC236}">
                    <a16:creationId xmlns:a16="http://schemas.microsoft.com/office/drawing/2014/main" id="{012DDB18-E0F3-6CB7-EA1F-E280042C78E5}"/>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8" name="Group 9">
              <a:extLst>
                <a:ext uri="{FF2B5EF4-FFF2-40B4-BE49-F238E27FC236}">
                  <a16:creationId xmlns:a16="http://schemas.microsoft.com/office/drawing/2014/main" id="{64E343AA-6430-8CD0-AD46-2A2B8E527C53}"/>
                </a:ext>
              </a:extLst>
            </p:cNvPr>
            <p:cNvGrpSpPr/>
            <p:nvPr/>
          </p:nvGrpSpPr>
          <p:grpSpPr>
            <a:xfrm>
              <a:off x="-128056" y="963413"/>
              <a:ext cx="1028700" cy="771242"/>
              <a:chOff x="0" y="0"/>
              <a:chExt cx="270933" cy="140410"/>
            </a:xfrm>
            <a:solidFill>
              <a:srgbClr val="009B45"/>
            </a:solidFill>
          </p:grpSpPr>
          <p:sp>
            <p:nvSpPr>
              <p:cNvPr id="29" name="Freeform 10">
                <a:extLst>
                  <a:ext uri="{FF2B5EF4-FFF2-40B4-BE49-F238E27FC236}">
                    <a16:creationId xmlns:a16="http://schemas.microsoft.com/office/drawing/2014/main" id="{E584893C-6CEB-27E6-2EB7-DF478352D7F2}"/>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30" name="TextBox 11">
                <a:extLst>
                  <a:ext uri="{FF2B5EF4-FFF2-40B4-BE49-F238E27FC236}">
                    <a16:creationId xmlns:a16="http://schemas.microsoft.com/office/drawing/2014/main" id="{54A09FB4-4511-AA58-72D5-389063913A0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7" name="表格 6">
            <a:extLst>
              <a:ext uri="{FF2B5EF4-FFF2-40B4-BE49-F238E27FC236}">
                <a16:creationId xmlns:a16="http://schemas.microsoft.com/office/drawing/2014/main" id="{E80D0FB1-7C9E-512E-75D8-58D6A219403C}"/>
              </a:ext>
            </a:extLst>
          </p:cNvPr>
          <p:cNvGraphicFramePr>
            <a:graphicFrameLocks noGrp="1"/>
          </p:cNvGraphicFramePr>
          <p:nvPr/>
        </p:nvGraphicFramePr>
        <p:xfrm>
          <a:off x="1161021" y="1706357"/>
          <a:ext cx="15840000" cy="8189977"/>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2347311350"/>
                    </a:ext>
                  </a:extLst>
                </a:gridCol>
                <a:gridCol w="7189501">
                  <a:extLst>
                    <a:ext uri="{9D8B030D-6E8A-4147-A177-3AD203B41FA5}">
                      <a16:colId xmlns:a16="http://schemas.microsoft.com/office/drawing/2014/main" val="2335119813"/>
                    </a:ext>
                  </a:extLst>
                </a:gridCol>
                <a:gridCol w="2057400">
                  <a:extLst>
                    <a:ext uri="{9D8B030D-6E8A-4147-A177-3AD203B41FA5}">
                      <a16:colId xmlns:a16="http://schemas.microsoft.com/office/drawing/2014/main" val="3099468587"/>
                    </a:ext>
                  </a:extLst>
                </a:gridCol>
                <a:gridCol w="4793099">
                  <a:extLst>
                    <a:ext uri="{9D8B030D-6E8A-4147-A177-3AD203B41FA5}">
                      <a16:colId xmlns:a16="http://schemas.microsoft.com/office/drawing/2014/main" val="2918910879"/>
                    </a:ext>
                  </a:extLst>
                </a:gridCol>
              </a:tblGrid>
              <a:tr h="475477">
                <a:tc>
                  <a:txBody>
                    <a:bodyPr/>
                    <a:lstStyle/>
                    <a:p>
                      <a:pPr algn="ctr" fontAlgn="ctr"/>
                      <a:endParaRPr lang="zh-TW" altLang="en-US" sz="2400" b="1" u="none" strike="noStrike"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935" marR="6935" marT="6935" marB="0" anchor="c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NUK</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extLst>
                  <a:ext uri="{0D108BD9-81ED-4DB2-BD59-A6C34878D82A}">
                    <a16:rowId xmlns:a16="http://schemas.microsoft.com/office/drawing/2014/main" val="918447067"/>
                  </a:ext>
                </a:extLst>
              </a:tr>
              <a:tr h="2952000">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Si</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Wan College</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Center for Essential Education</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Center for General Education</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Center for Physical and Health Education</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Center for Service-learning Education</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Center for EMI Teaching Excellence</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Social Innovation</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Program in Interdisciplinary Studies</a:t>
                      </a:r>
                    </a:p>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Indigenous Interdisciplinary Program</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tc>
                <a:tc>
                  <a:txBody>
                    <a:bodyPr/>
                    <a:lstStyle/>
                    <a:p>
                      <a:pPr algn="ctr" fontAlgn="ctr">
                        <a:buNone/>
                      </a:pPr>
                      <a:r>
                        <a:rPr lang="en-GB"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General Education Center</a:t>
                      </a:r>
                    </a:p>
                  </a:txBody>
                  <a:tcPr marL="6935" marR="6935" marT="6935" marB="0" anchor="ctr">
                    <a:solidFill>
                      <a:srgbClr val="D16309"/>
                    </a:solidFill>
                  </a:tcPr>
                </a:tc>
                <a:tc>
                  <a:txBody>
                    <a:bodyPr/>
                    <a:lstStyle/>
                    <a:p>
                      <a:pPr marL="342900" indent="-342900" algn="l" fontAlgn="ctr">
                        <a:buFont typeface="Wingdings" panose="05000000000000000000" pitchFamily="2" charset="2"/>
                        <a:buChar char="l"/>
                      </a:pPr>
                      <a:r>
                        <a:rPr lang="en-GB"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General Education Center</a:t>
                      </a:r>
                    </a:p>
                    <a:p>
                      <a:pPr marL="342900" indent="-342900" algn="l" fontAlgn="ctr">
                        <a:buFont typeface="Wingdings" panose="05000000000000000000" pitchFamily="2" charset="2"/>
                        <a:buChar char="l"/>
                      </a:pPr>
                      <a:r>
                        <a:rPr 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IF-School</a:t>
                      </a:r>
                    </a:p>
                  </a:txBody>
                  <a:tcPr marL="7620" marR="7620" marT="7620" marB="0" anchor="ctr">
                    <a:solidFill>
                      <a:schemeClr val="bg1">
                        <a:lumMod val="95000"/>
                      </a:schemeClr>
                    </a:solidFill>
                  </a:tcPr>
                </a:tc>
                <a:extLst>
                  <a:ext uri="{0D108BD9-81ED-4DB2-BD59-A6C34878D82A}">
                    <a16:rowId xmlns:a16="http://schemas.microsoft.com/office/drawing/2014/main" val="1699876346"/>
                  </a:ext>
                </a:extLst>
              </a:tr>
              <a:tr h="1800000">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e of Social Sciences</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Political Economy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Sociology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Economics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Political Science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Education</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China and Asia-Pacific Studies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The Executive Master of Public Policy Program (EMPP)</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Master Program in Asia-Pacific Affairs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Graduate Program of Education and Human Development</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Center for Teacher Education</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Law</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D16309"/>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Law </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Government and Law </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Financial and Economic Law</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Ph.D.</a:t>
                      </a:r>
                      <a:r>
                        <a:rPr lang="en-US" altLang="zh-TW" sz="2400" b="1" i="0" u="none" strike="noStrike" baseline="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Program, College of Law</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solidFill>
                      <a:schemeClr val="bg1">
                        <a:lumMod val="95000"/>
                      </a:schemeClr>
                    </a:solidFill>
                  </a:tcPr>
                </a:tc>
                <a:extLst>
                  <a:ext uri="{0D108BD9-81ED-4DB2-BD59-A6C34878D82A}">
                    <a16:rowId xmlns:a16="http://schemas.microsoft.com/office/drawing/2014/main" val="3752680136"/>
                  </a:ext>
                </a:extLst>
              </a:tr>
            </a:tbl>
          </a:graphicData>
        </a:graphic>
      </p:graphicFrame>
      <p:sp>
        <p:nvSpPr>
          <p:cNvPr id="13" name="投影片編號版面配置區 12">
            <a:extLst>
              <a:ext uri="{FF2B5EF4-FFF2-40B4-BE49-F238E27FC236}">
                <a16:creationId xmlns:a16="http://schemas.microsoft.com/office/drawing/2014/main" id="{C8222247-038B-4510-948C-13C8BA655539}"/>
              </a:ext>
            </a:extLst>
          </p:cNvPr>
          <p:cNvSpPr>
            <a:spLocks noGrp="1"/>
          </p:cNvSpPr>
          <p:nvPr>
            <p:ph type="sldNum" sz="quarter" idx="12"/>
          </p:nvPr>
        </p:nvSpPr>
        <p:spPr/>
        <p:txBody>
          <a:bodyPr/>
          <a:lstStyle/>
          <a:p>
            <a:fld id="{B6F15528-21DE-4FAA-801E-634DDDAF4B2B}" type="slidenum">
              <a:rPr lang="en-US" smtClean="0"/>
              <a:pPr/>
              <a:t>8</a:t>
            </a:fld>
            <a:endParaRPr lang="en-US" dirty="0"/>
          </a:p>
        </p:txBody>
      </p:sp>
      <p:sp>
        <p:nvSpPr>
          <p:cNvPr id="16" name="文字方塊 15">
            <a:extLst>
              <a:ext uri="{FF2B5EF4-FFF2-40B4-BE49-F238E27FC236}">
                <a16:creationId xmlns:a16="http://schemas.microsoft.com/office/drawing/2014/main" id="{2833C6DC-1F70-7E03-39AA-FE014F11A0D2}"/>
              </a:ext>
            </a:extLst>
          </p:cNvPr>
          <p:cNvSpPr txBox="1"/>
          <p:nvPr/>
        </p:nvSpPr>
        <p:spPr>
          <a:xfrm>
            <a:off x="14879347" y="9988185"/>
            <a:ext cx="3501219" cy="307777"/>
          </a:xfrm>
          <a:prstGeom prst="rect">
            <a:avLst/>
          </a:prstGeom>
          <a:noFill/>
        </p:spPr>
        <p:txBody>
          <a:bodyPr wrap="square" rtlCol="0">
            <a:spAutoFit/>
          </a:bodyPr>
          <a:lstStyle/>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Sources</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websites of NSYSU and NUK</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99624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1F009-91C4-0592-7BCE-B509C0E54B2D}"/>
            </a:ext>
          </a:extLst>
        </p:cNvPr>
        <p:cNvGrpSpPr/>
        <p:nvPr/>
      </p:nvGrpSpPr>
      <p:grpSpPr>
        <a:xfrm>
          <a:off x="0" y="0"/>
          <a:ext cx="0" cy="0"/>
          <a:chOff x="0" y="0"/>
          <a:chExt cx="0" cy="0"/>
        </a:xfrm>
      </p:grpSpPr>
      <p:grpSp>
        <p:nvGrpSpPr>
          <p:cNvPr id="16" name="群組 15"/>
          <p:cNvGrpSpPr/>
          <p:nvPr/>
        </p:nvGrpSpPr>
        <p:grpSpPr>
          <a:xfrm>
            <a:off x="-35490" y="342900"/>
            <a:ext cx="18416056" cy="1500482"/>
            <a:chOff x="-128056" y="963413"/>
            <a:chExt cx="18416056" cy="1500482"/>
          </a:xfrm>
        </p:grpSpPr>
        <p:grpSp>
          <p:nvGrpSpPr>
            <p:cNvPr id="17" name="Group 2">
              <a:extLst>
                <a:ext uri="{FF2B5EF4-FFF2-40B4-BE49-F238E27FC236}">
                  <a16:creationId xmlns:a16="http://schemas.microsoft.com/office/drawing/2014/main" id="{7F37D442-E019-3B18-5E42-0FCC54B4D3D6}"/>
                </a:ext>
              </a:extLst>
            </p:cNvPr>
            <p:cNvGrpSpPr/>
            <p:nvPr/>
          </p:nvGrpSpPr>
          <p:grpSpPr>
            <a:xfrm>
              <a:off x="-128056" y="986999"/>
              <a:ext cx="18416056" cy="1476896"/>
              <a:chOff x="0" y="0"/>
              <a:chExt cx="4850319" cy="388977"/>
            </a:xfrm>
            <a:solidFill>
              <a:schemeClr val="bg1"/>
            </a:solidFill>
          </p:grpSpPr>
          <p:sp>
            <p:nvSpPr>
              <p:cNvPr id="32" name="Freeform 3">
                <a:extLst>
                  <a:ext uri="{FF2B5EF4-FFF2-40B4-BE49-F238E27FC236}">
                    <a16:creationId xmlns:a16="http://schemas.microsoft.com/office/drawing/2014/main" id="{3AC5865B-2CA9-F129-8A7A-C78B0101E449}"/>
                  </a:ext>
                </a:extLst>
              </p:cNvPr>
              <p:cNvSpPr/>
              <p:nvPr/>
            </p:nvSpPr>
            <p:spPr>
              <a:xfrm>
                <a:off x="0" y="0"/>
                <a:ext cx="4850319" cy="388977"/>
              </a:xfrm>
              <a:custGeom>
                <a:avLst/>
                <a:gdLst/>
                <a:ahLst/>
                <a:cxnLst/>
                <a:rect l="l" t="t" r="r" b="b"/>
                <a:pathLst>
                  <a:path w="4850319" h="388977">
                    <a:moveTo>
                      <a:pt x="0" y="0"/>
                    </a:moveTo>
                    <a:lnTo>
                      <a:pt x="4850319" y="0"/>
                    </a:lnTo>
                    <a:lnTo>
                      <a:pt x="4850319" y="388977"/>
                    </a:lnTo>
                    <a:lnTo>
                      <a:pt x="0" y="388977"/>
                    </a:lnTo>
                    <a:close/>
                  </a:path>
                </a:pathLst>
              </a:custGeom>
              <a:grpFill/>
            </p:spPr>
          </p:sp>
          <p:sp>
            <p:nvSpPr>
              <p:cNvPr id="33" name="TextBox 4">
                <a:extLst>
                  <a:ext uri="{FF2B5EF4-FFF2-40B4-BE49-F238E27FC236}">
                    <a16:creationId xmlns:a16="http://schemas.microsoft.com/office/drawing/2014/main" id="{1A0177B5-7F0A-18B1-CE1D-5B575F06EB4B}"/>
                  </a:ext>
                </a:extLst>
              </p:cNvPr>
              <p:cNvSpPr txBox="1"/>
              <p:nvPr/>
            </p:nvSpPr>
            <p:spPr>
              <a:xfrm>
                <a:off x="0" y="-57150"/>
                <a:ext cx="4850319" cy="44612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18" name="TextBox 5">
              <a:extLst>
                <a:ext uri="{FF2B5EF4-FFF2-40B4-BE49-F238E27FC236}">
                  <a16:creationId xmlns:a16="http://schemas.microsoft.com/office/drawing/2014/main" id="{CB2D3E34-F39C-09AF-BDA3-C031C27D43CD}"/>
                </a:ext>
              </a:extLst>
            </p:cNvPr>
            <p:cNvSpPr txBox="1"/>
            <p:nvPr/>
          </p:nvSpPr>
          <p:spPr>
            <a:xfrm>
              <a:off x="1583834" y="1097577"/>
              <a:ext cx="12212842" cy="953403"/>
            </a:xfrm>
            <a:prstGeom prst="rect">
              <a:avLst/>
            </a:prstGeom>
          </p:spPr>
          <p:txBody>
            <a:bodyPr wrap="square" lIns="0" tIns="0" rIns="0" bIns="0" rtlCol="0" anchor="t">
              <a:spAutoFit/>
            </a:bodyPr>
            <a:lstStyle/>
            <a:p>
              <a:pPr marL="0" lvl="1">
                <a:lnSpc>
                  <a:spcPts val="8119"/>
                </a:lnSpc>
                <a:spcBef>
                  <a:spcPct val="0"/>
                </a:spcBef>
              </a:pPr>
              <a:r>
                <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Departments/Institutes</a:t>
              </a: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r>
                <a:rPr lang="en-US" altLang="zh-TW"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4/4</a:t>
              </a: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rPr>
                <a:t>）</a:t>
              </a:r>
              <a:endParaRPr lang="en-US" altLang="zh-TW" sz="5799"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Poppins Bold"/>
              </a:endParaRPr>
            </a:p>
          </p:txBody>
        </p:sp>
        <p:sp>
          <p:nvSpPr>
            <p:cNvPr id="19" name="Freeform 10">
              <a:extLst>
                <a:ext uri="{FF2B5EF4-FFF2-40B4-BE49-F238E27FC236}">
                  <a16:creationId xmlns:a16="http://schemas.microsoft.com/office/drawing/2014/main" id="{E5DCB410-989A-F571-4B78-4051FA0EF488}"/>
                </a:ext>
              </a:extLst>
            </p:cNvPr>
            <p:cNvSpPr/>
            <p:nvPr/>
          </p:nvSpPr>
          <p:spPr>
            <a:xfrm rot="-10800000">
              <a:off x="16151484" y="1428716"/>
              <a:ext cx="1482099" cy="376469"/>
            </a:xfrm>
            <a:custGeom>
              <a:avLst/>
              <a:gdLst/>
              <a:ahLst/>
              <a:cxnLst/>
              <a:rect l="l" t="t" r="r" b="b"/>
              <a:pathLst>
                <a:path w="1482099" h="376469">
                  <a:moveTo>
                    <a:pt x="0" y="0"/>
                  </a:moveTo>
                  <a:lnTo>
                    <a:pt x="1482098" y="0"/>
                  </a:lnTo>
                  <a:lnTo>
                    <a:pt x="1482098" y="376468"/>
                  </a:lnTo>
                  <a:lnTo>
                    <a:pt x="0" y="3764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0" name="Group 6">
              <a:extLst>
                <a:ext uri="{FF2B5EF4-FFF2-40B4-BE49-F238E27FC236}">
                  <a16:creationId xmlns:a16="http://schemas.microsoft.com/office/drawing/2014/main" id="{920E1BA5-57CD-C179-7BA5-CB3DFB58F203}"/>
                </a:ext>
              </a:extLst>
            </p:cNvPr>
            <p:cNvGrpSpPr/>
            <p:nvPr/>
          </p:nvGrpSpPr>
          <p:grpSpPr>
            <a:xfrm>
              <a:off x="-126269" y="986999"/>
              <a:ext cx="1028700" cy="1476896"/>
              <a:chOff x="0" y="0"/>
              <a:chExt cx="270933" cy="273173"/>
            </a:xfrm>
            <a:solidFill>
              <a:srgbClr val="00A0E9"/>
            </a:solidFill>
          </p:grpSpPr>
          <p:sp>
            <p:nvSpPr>
              <p:cNvPr id="30" name="Freeform 7">
                <a:extLst>
                  <a:ext uri="{FF2B5EF4-FFF2-40B4-BE49-F238E27FC236}">
                    <a16:creationId xmlns:a16="http://schemas.microsoft.com/office/drawing/2014/main" id="{25EE822E-E047-A73F-4100-77A9DFC21C8C}"/>
                  </a:ext>
                </a:extLst>
              </p:cNvPr>
              <p:cNvSpPr/>
              <p:nvPr/>
            </p:nvSpPr>
            <p:spPr>
              <a:xfrm>
                <a:off x="0" y="0"/>
                <a:ext cx="270933" cy="273173"/>
              </a:xfrm>
              <a:custGeom>
                <a:avLst/>
                <a:gdLst/>
                <a:ahLst/>
                <a:cxnLst/>
                <a:rect l="l" t="t" r="r" b="b"/>
                <a:pathLst>
                  <a:path w="270933" h="273173">
                    <a:moveTo>
                      <a:pt x="0" y="0"/>
                    </a:moveTo>
                    <a:lnTo>
                      <a:pt x="270933" y="0"/>
                    </a:lnTo>
                    <a:lnTo>
                      <a:pt x="270933" y="273173"/>
                    </a:lnTo>
                    <a:lnTo>
                      <a:pt x="0" y="273173"/>
                    </a:lnTo>
                    <a:close/>
                  </a:path>
                </a:pathLst>
              </a:custGeom>
              <a:grpFill/>
            </p:spPr>
            <p:txBody>
              <a:bodyPr/>
              <a:lstStyle/>
              <a:p>
                <a:endParaRPr lang="zh-TW" altLang="en-US" dirty="0"/>
              </a:p>
            </p:txBody>
          </p:sp>
          <p:sp>
            <p:nvSpPr>
              <p:cNvPr id="31" name="TextBox 8">
                <a:extLst>
                  <a:ext uri="{FF2B5EF4-FFF2-40B4-BE49-F238E27FC236}">
                    <a16:creationId xmlns:a16="http://schemas.microsoft.com/office/drawing/2014/main" id="{012DDB18-E0F3-6CB7-EA1F-E280042C78E5}"/>
                  </a:ext>
                </a:extLst>
              </p:cNvPr>
              <p:cNvSpPr txBox="1"/>
              <p:nvPr/>
            </p:nvSpPr>
            <p:spPr>
              <a:xfrm>
                <a:off x="0" y="-57150"/>
                <a:ext cx="270933" cy="330323"/>
              </a:xfrm>
              <a:prstGeom prst="rect">
                <a:avLst/>
              </a:prstGeom>
              <a:grpFill/>
            </p:spPr>
            <p:txBody>
              <a:bodyPr lIns="50800" tIns="50800" rIns="50800" bIns="50800" rtlCol="0" anchor="ctr"/>
              <a:lstStyle/>
              <a:p>
                <a:pPr algn="ctr">
                  <a:lnSpc>
                    <a:spcPts val="2659"/>
                  </a:lnSpc>
                </a:pPr>
                <a:endParaRPr dirty="0"/>
              </a:p>
            </p:txBody>
          </p:sp>
        </p:grpSp>
        <p:grpSp>
          <p:nvGrpSpPr>
            <p:cNvPr id="21" name="Group 9">
              <a:extLst>
                <a:ext uri="{FF2B5EF4-FFF2-40B4-BE49-F238E27FC236}">
                  <a16:creationId xmlns:a16="http://schemas.microsoft.com/office/drawing/2014/main" id="{64E343AA-6430-8CD0-AD46-2A2B8E527C53}"/>
                </a:ext>
              </a:extLst>
            </p:cNvPr>
            <p:cNvGrpSpPr/>
            <p:nvPr/>
          </p:nvGrpSpPr>
          <p:grpSpPr>
            <a:xfrm>
              <a:off x="-128056" y="963413"/>
              <a:ext cx="1028700" cy="771242"/>
              <a:chOff x="0" y="0"/>
              <a:chExt cx="270933" cy="140410"/>
            </a:xfrm>
            <a:solidFill>
              <a:srgbClr val="009B45"/>
            </a:solidFill>
          </p:grpSpPr>
          <p:sp>
            <p:nvSpPr>
              <p:cNvPr id="28" name="Freeform 10">
                <a:extLst>
                  <a:ext uri="{FF2B5EF4-FFF2-40B4-BE49-F238E27FC236}">
                    <a16:creationId xmlns:a16="http://schemas.microsoft.com/office/drawing/2014/main" id="{E584893C-6CEB-27E6-2EB7-DF478352D7F2}"/>
                  </a:ext>
                </a:extLst>
              </p:cNvPr>
              <p:cNvSpPr/>
              <p:nvPr/>
            </p:nvSpPr>
            <p:spPr>
              <a:xfrm>
                <a:off x="0" y="0"/>
                <a:ext cx="270933" cy="140410"/>
              </a:xfrm>
              <a:custGeom>
                <a:avLst/>
                <a:gdLst/>
                <a:ahLst/>
                <a:cxnLst/>
                <a:rect l="l" t="t" r="r" b="b"/>
                <a:pathLst>
                  <a:path w="270933" h="140410">
                    <a:moveTo>
                      <a:pt x="0" y="0"/>
                    </a:moveTo>
                    <a:lnTo>
                      <a:pt x="270933" y="0"/>
                    </a:lnTo>
                    <a:lnTo>
                      <a:pt x="270933" y="140410"/>
                    </a:lnTo>
                    <a:lnTo>
                      <a:pt x="0" y="140410"/>
                    </a:lnTo>
                    <a:close/>
                  </a:path>
                </a:pathLst>
              </a:custGeom>
              <a:grpFill/>
            </p:spPr>
          </p:sp>
          <p:sp>
            <p:nvSpPr>
              <p:cNvPr id="29" name="TextBox 11">
                <a:extLst>
                  <a:ext uri="{FF2B5EF4-FFF2-40B4-BE49-F238E27FC236}">
                    <a16:creationId xmlns:a16="http://schemas.microsoft.com/office/drawing/2014/main" id="{54A09FB4-4511-AA58-72D5-389063913A09}"/>
                  </a:ext>
                </a:extLst>
              </p:cNvPr>
              <p:cNvSpPr txBox="1"/>
              <p:nvPr/>
            </p:nvSpPr>
            <p:spPr>
              <a:xfrm>
                <a:off x="0" y="-57150"/>
                <a:ext cx="270933" cy="197560"/>
              </a:xfrm>
              <a:prstGeom prst="rect">
                <a:avLst/>
              </a:prstGeom>
              <a:grpFill/>
            </p:spPr>
            <p:txBody>
              <a:bodyPr lIns="50800" tIns="50800" rIns="50800" bIns="50800" rtlCol="0" anchor="ctr"/>
              <a:lstStyle/>
              <a:p>
                <a:pPr algn="ctr">
                  <a:lnSpc>
                    <a:spcPts val="2659"/>
                  </a:lnSpc>
                </a:pPr>
                <a:endParaRPr dirty="0"/>
              </a:p>
            </p:txBody>
          </p:sp>
        </p:grpSp>
      </p:grpSp>
      <p:graphicFrame>
        <p:nvGraphicFramePr>
          <p:cNvPr id="7" name="表格 6">
            <a:extLst>
              <a:ext uri="{FF2B5EF4-FFF2-40B4-BE49-F238E27FC236}">
                <a16:creationId xmlns:a16="http://schemas.microsoft.com/office/drawing/2014/main" id="{347F4538-F6BF-C7E6-9784-F7E17FC43045}"/>
              </a:ext>
            </a:extLst>
          </p:cNvPr>
          <p:cNvGraphicFramePr>
            <a:graphicFrameLocks noGrp="1"/>
          </p:cNvGraphicFramePr>
          <p:nvPr/>
        </p:nvGraphicFramePr>
        <p:xfrm>
          <a:off x="1252538" y="1724614"/>
          <a:ext cx="15840000" cy="7684680"/>
        </p:xfrm>
        <a:graphic>
          <a:graphicData uri="http://schemas.openxmlformats.org/drawingml/2006/table">
            <a:tbl>
              <a:tblPr>
                <a:tableStyleId>{5C22544A-7EE6-4342-B048-85BDC9FD1C3A}</a:tableStyleId>
              </a:tblPr>
              <a:tblGrid>
                <a:gridCol w="2497628">
                  <a:extLst>
                    <a:ext uri="{9D8B030D-6E8A-4147-A177-3AD203B41FA5}">
                      <a16:colId xmlns:a16="http://schemas.microsoft.com/office/drawing/2014/main" val="2347311350"/>
                    </a:ext>
                  </a:extLst>
                </a:gridCol>
                <a:gridCol w="5422372">
                  <a:extLst>
                    <a:ext uri="{9D8B030D-6E8A-4147-A177-3AD203B41FA5}">
                      <a16:colId xmlns:a16="http://schemas.microsoft.com/office/drawing/2014/main" val="2335119813"/>
                    </a:ext>
                  </a:extLst>
                </a:gridCol>
                <a:gridCol w="1800000">
                  <a:extLst>
                    <a:ext uri="{9D8B030D-6E8A-4147-A177-3AD203B41FA5}">
                      <a16:colId xmlns:a16="http://schemas.microsoft.com/office/drawing/2014/main" val="3099468587"/>
                    </a:ext>
                  </a:extLst>
                </a:gridCol>
                <a:gridCol w="6120000">
                  <a:extLst>
                    <a:ext uri="{9D8B030D-6E8A-4147-A177-3AD203B41FA5}">
                      <a16:colId xmlns:a16="http://schemas.microsoft.com/office/drawing/2014/main" val="2918910879"/>
                    </a:ext>
                  </a:extLst>
                </a:gridCol>
              </a:tblGrid>
              <a:tr h="720000">
                <a:tc>
                  <a:txBody>
                    <a:bodyPr/>
                    <a:lstStyle/>
                    <a:p>
                      <a:pPr algn="ctr" fontAlgn="ctr"/>
                      <a:endParaRPr lang="zh-TW" altLang="en-US"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400" b="1" u="none" strike="noStrike" kern="120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algn="ctr" fontAlgn="b"/>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NSYSU</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extLst>
                  <a:ext uri="{0D108BD9-81ED-4DB2-BD59-A6C34878D82A}">
                    <a16:rowId xmlns:a16="http://schemas.microsoft.com/office/drawing/2014/main" val="918447067"/>
                  </a:ext>
                </a:extLst>
              </a:tr>
              <a:tr h="3096000">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Marine Sciences</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Marine Biotechnology and Resources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Marine Environment and Engineering</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Oceanography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Undersea Technology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Graduate Institute of Marine Affairs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Marine Ecology and Conservation</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Doctoral Degree Program in Marine Biotechnology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Doctoral Program of Marine Science and Technology</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tc>
                <a:tc>
                  <a:txBody>
                    <a:bodyPr/>
                    <a:lstStyle/>
                    <a:p>
                      <a:pPr algn="ctr" fontAlgn="ctr"/>
                      <a:r>
                        <a:rPr lang="en-US" altLang="zh-TW"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a:t>
                      </a:r>
                      <a:r>
                        <a:rPr lang="en-US" altLang="zh-TW" sz="2400" b="1" i="0"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Medicine</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School of Medicine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Biomedical Science and Technology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Biomedical Sciences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Medical Science and Technology</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Bio-pharmaceutical Sciences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Precision Medicine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Doctoral Program of Clinical and Experimental Medicine</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Department of Nursing</a:t>
                      </a:r>
                    </a:p>
                  </a:txBody>
                  <a:tcPr marL="7620" marR="7620" marT="7620" marB="0" anchor="ctr">
                    <a:solidFill>
                      <a:schemeClr val="bg1">
                        <a:lumMod val="95000"/>
                      </a:schemeClr>
                    </a:solidFill>
                  </a:tcPr>
                </a:tc>
                <a:extLst>
                  <a:ext uri="{0D108BD9-81ED-4DB2-BD59-A6C34878D82A}">
                    <a16:rowId xmlns:a16="http://schemas.microsoft.com/office/drawing/2014/main" val="2327197312"/>
                  </a:ext>
                </a:extLst>
              </a:tr>
              <a:tr h="1260000">
                <a:tc>
                  <a:txBody>
                    <a:bodyPr/>
                    <a:lstStyle/>
                    <a:p>
                      <a:pPr algn="ctr" fontAlgn="ct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College of Semiconductor and Advanced Technology Research</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Advanced Semiconductor Packaging and Testing</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Precision Electronic Components</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Innovative Semiconductor Manufacturing</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tc>
                <a:tc>
                  <a:txBody>
                    <a:bodyPr/>
                    <a:lstStyle/>
                    <a:p>
                      <a:pPr algn="ctr" fontAlgn="ctr"/>
                      <a:r>
                        <a:rPr lang="en-US" altLang="zh-TW" sz="2400" b="1"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School</a:t>
                      </a:r>
                      <a:r>
                        <a:rPr lang="en-US" altLang="zh-TW" sz="2400" b="1" u="none" strike="noStrike" baseline="0"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 of Banking and Finance</a:t>
                      </a:r>
                      <a:endParaRPr lang="zh-TW" altLang="en-US" sz="2400" b="1" i="0" u="none" strike="noStrike" dirty="0">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935" marR="6935" marT="6935" marB="0" anchor="ctr">
                    <a:solidFill>
                      <a:srgbClr val="0070C0"/>
                    </a:solidFill>
                  </a:tcPr>
                </a:tc>
                <a:tc>
                  <a:txBody>
                    <a:bodyPr/>
                    <a:lstStyle/>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Global Asset Management</a:t>
                      </a:r>
                    </a:p>
                    <a:p>
                      <a:pPr marL="342900" indent="-342900" algn="l" fontAlgn="ctr">
                        <a:buFont typeface="Wingdings" panose="05000000000000000000" pitchFamily="2" charset="2"/>
                        <a:buChar char="l"/>
                      </a:pPr>
                      <a:r>
                        <a:rPr lang="en-US" altLang="zh-TW"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Institute of Global Digital and Sustainable Finance</a:t>
                      </a:r>
                      <a:endParaRPr lang="zh-TW" altLang="en-US" sz="2400" b="1" i="0" u="none" strike="noStrike"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620" marR="7620" marT="7620" marB="0" anchor="ctr">
                    <a:solidFill>
                      <a:schemeClr val="bg1">
                        <a:lumMod val="95000"/>
                      </a:schemeClr>
                    </a:solidFill>
                  </a:tcPr>
                </a:tc>
                <a:extLst>
                  <a:ext uri="{0D108BD9-81ED-4DB2-BD59-A6C34878D82A}">
                    <a16:rowId xmlns:a16="http://schemas.microsoft.com/office/drawing/2014/main" val="1257655557"/>
                  </a:ext>
                </a:extLst>
              </a:tr>
            </a:tbl>
          </a:graphicData>
        </a:graphic>
      </p:graphicFrame>
      <p:sp>
        <p:nvSpPr>
          <p:cNvPr id="13" name="投影片編號版面配置區 12">
            <a:extLst>
              <a:ext uri="{FF2B5EF4-FFF2-40B4-BE49-F238E27FC236}">
                <a16:creationId xmlns:a16="http://schemas.microsoft.com/office/drawing/2014/main" id="{A9C4BBCA-505A-48B1-91CC-A7541B36EFD2}"/>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
        <p:nvSpPr>
          <p:cNvPr id="34" name="文字方塊 33">
            <a:extLst>
              <a:ext uri="{FF2B5EF4-FFF2-40B4-BE49-F238E27FC236}">
                <a16:creationId xmlns:a16="http://schemas.microsoft.com/office/drawing/2014/main" id="{2833C6DC-1F70-7E03-39AA-FE014F11A0D2}"/>
              </a:ext>
            </a:extLst>
          </p:cNvPr>
          <p:cNvSpPr txBox="1"/>
          <p:nvPr/>
        </p:nvSpPr>
        <p:spPr>
          <a:xfrm>
            <a:off x="304800" y="9849048"/>
            <a:ext cx="3501219" cy="307777"/>
          </a:xfrm>
          <a:prstGeom prst="rect">
            <a:avLst/>
          </a:prstGeom>
          <a:noFill/>
        </p:spPr>
        <p:txBody>
          <a:bodyPr wrap="square" rtlCol="0">
            <a:spAutoFit/>
          </a:bodyPr>
          <a:lstStyle/>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Sources</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websites of NSYSU and NUK</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30186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13421</TotalTime>
  <Words>3307</Words>
  <Application>Microsoft Office PowerPoint</Application>
  <PresentationFormat>自訂</PresentationFormat>
  <Paragraphs>1100</Paragraphs>
  <Slides>30</Slides>
  <Notes>30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30</vt:i4>
      </vt:variant>
    </vt:vector>
  </HeadingPairs>
  <TitlesOfParts>
    <vt:vector size="42" baseType="lpstr">
      <vt:lpstr>新細明體</vt:lpstr>
      <vt:lpstr>Times</vt:lpstr>
      <vt:lpstr>Calibri</vt:lpstr>
      <vt:lpstr>Arial</vt:lpstr>
      <vt:lpstr>Segoe UI Black</vt:lpstr>
      <vt:lpstr>Times New Roman</vt:lpstr>
      <vt:lpstr>標楷體</vt:lpstr>
      <vt:lpstr>Poppins Bold</vt:lpstr>
      <vt:lpstr>微軟正黑體</vt:lpstr>
      <vt:lpstr>Wingdings</vt:lpstr>
      <vt:lpstr>Poppins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合校座談會</dc:title>
  <dc:creator>Jean</dc:creator>
  <cp:lastModifiedBy>D094050801</cp:lastModifiedBy>
  <cp:revision>386</cp:revision>
  <cp:lastPrinted>2025-11-07T08:47:19Z</cp:lastPrinted>
  <dcterms:created xsi:type="dcterms:W3CDTF">2006-08-16T00:00:00Z</dcterms:created>
  <dcterms:modified xsi:type="dcterms:W3CDTF">2026-01-28T03:33:58Z</dcterms:modified>
  <dc:identifier>DAGkAxMC1xE</dc:identifier>
</cp:coreProperties>
</file>