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6" r:id="rId11"/>
    <p:sldId id="365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55" r:id="rId30"/>
  </p:sldIdLst>
  <p:sldSz cx="18288000" cy="10287000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egoe UI Black" panose="020B0A02040204020203" pitchFamily="34" charset="0"/>
      <p:bold r:id="rId37"/>
      <p:boldItalic r:id="rId38"/>
    </p:embeddedFont>
    <p:embeddedFont>
      <p:font typeface="微軟正黑體" panose="020B0604030504040204" pitchFamily="34" charset="-120"/>
      <p:regular r:id="rId39"/>
      <p:bold r:id="rId40"/>
    </p:embeddedFont>
    <p:embeddedFont>
      <p:font typeface="標楷體" panose="03000509000000000000" pitchFamily="65" charset="-12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A5"/>
    <a:srgbClr val="FFFF66"/>
    <a:srgbClr val="E9EDF4"/>
    <a:srgbClr val="FFFF00"/>
    <a:srgbClr val="0070C0"/>
    <a:srgbClr val="FEFDD2"/>
    <a:srgbClr val="D16309"/>
    <a:srgbClr val="FFEEB9"/>
    <a:srgbClr val="C05B0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 autoAdjust="0"/>
  </p:normalViewPr>
  <p:slideViewPr>
    <p:cSldViewPr>
      <p:cViewPr varScale="1">
        <p:scale>
          <a:sx n="76" d="100"/>
          <a:sy n="76" d="100"/>
        </p:scale>
        <p:origin x="5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7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8392846243054E-2"/>
          <c:y val="9.2336119863614077E-2"/>
          <c:w val="0.91696447537081116"/>
          <c:h val="0.81536445627704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Undergraduate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 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4793</c:v>
                </c:pt>
                <c:pt idx="1">
                  <c:v>4804</c:v>
                </c:pt>
                <c:pt idx="2">
                  <c:v>4945</c:v>
                </c:pt>
                <c:pt idx="3">
                  <c:v>5040</c:v>
                </c:pt>
                <c:pt idx="4">
                  <c:v>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7-4128-80B8-D2135AC7860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 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4913</c:v>
                </c:pt>
                <c:pt idx="1">
                  <c:v>5093</c:v>
                </c:pt>
                <c:pt idx="2">
                  <c:v>5351</c:v>
                </c:pt>
                <c:pt idx="3">
                  <c:v>5306</c:v>
                </c:pt>
                <c:pt idx="4">
                  <c:v>5815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7-4128-80B8-D2135AC7860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 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9706</c:v>
                </c:pt>
                <c:pt idx="1">
                  <c:v>9897</c:v>
                </c:pt>
                <c:pt idx="2">
                  <c:v>10296</c:v>
                </c:pt>
                <c:pt idx="3">
                  <c:v>10346</c:v>
                </c:pt>
                <c:pt idx="4">
                  <c:v>10948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7-4128-80B8-D2135AC786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1699759"/>
        <c:axId val="1013318559"/>
      </c:barChart>
      <c:catAx>
        <c:axId val="100169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13318559"/>
        <c:crosses val="autoZero"/>
        <c:auto val="1"/>
        <c:lblAlgn val="ctr"/>
        <c:lblOffset val="100"/>
        <c:noMultiLvlLbl val="0"/>
      </c:catAx>
      <c:valAx>
        <c:axId val="101331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 sz="24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Unit:</a:t>
                </a:r>
                <a:r>
                  <a:rPr lang="en-US" altLang="zh-TW" sz="2400" b="1" baseline="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s</a:t>
                </a:r>
                <a:r>
                  <a:rPr lang="en-US" altLang="zh-TW" sz="24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tudent</a:t>
                </a:r>
                <a:endParaRPr lang="zh-TW" sz="24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9410242324360619E-2"/>
              <c:y val="1.80126488716045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zh-TW"/>
          </a:p>
        </c:txPr>
        <c:crossAx val="100169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43294878837819"/>
          <c:y val="2.1471983873043613E-2"/>
          <c:w val="0.4686069096014161"/>
          <c:h val="6.8560859050781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5836376946496E-2"/>
          <c:y val="9.5030801400314044E-2"/>
          <c:w val="0.91847424671889488"/>
          <c:h val="0.81063414217711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Undergraduate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4548</c:v>
                </c:pt>
                <c:pt idx="1">
                  <c:v>4680</c:v>
                </c:pt>
                <c:pt idx="2">
                  <c:v>4716</c:v>
                </c:pt>
                <c:pt idx="3">
                  <c:v>4840</c:v>
                </c:pt>
                <c:pt idx="4">
                  <c:v>4888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1-4B72-8FAA-FC172C66DA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1193</c:v>
                </c:pt>
                <c:pt idx="1">
                  <c:v>1236</c:v>
                </c:pt>
                <c:pt idx="2">
                  <c:v>1270</c:v>
                </c:pt>
                <c:pt idx="3">
                  <c:v>1305</c:v>
                </c:pt>
                <c:pt idx="4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1-4B72-8FAA-FC172C66DA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2020-21 academic year</c:v>
                </c:pt>
                <c:pt idx="1">
                  <c:v>2021-22</c:v>
                </c:pt>
                <c:pt idx="2">
                  <c:v>2022-23</c:v>
                </c:pt>
                <c:pt idx="3">
                  <c:v>2023-24</c:v>
                </c:pt>
                <c:pt idx="4">
                  <c:v>2024-25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5741</c:v>
                </c:pt>
                <c:pt idx="1">
                  <c:v>5916</c:v>
                </c:pt>
                <c:pt idx="2">
                  <c:v>5986</c:v>
                </c:pt>
                <c:pt idx="3">
                  <c:v>6145</c:v>
                </c:pt>
                <c:pt idx="4">
                  <c:v>6192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1-4B72-8FAA-FC172C66D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477199"/>
        <c:axId val="1009221519"/>
      </c:barChart>
      <c:catAx>
        <c:axId val="99747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009221519"/>
        <c:crosses val="autoZero"/>
        <c:auto val="1"/>
        <c:lblAlgn val="ctr"/>
        <c:lblOffset val="100"/>
        <c:noMultiLvlLbl val="0"/>
      </c:catAx>
      <c:valAx>
        <c:axId val="100922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 sz="2400" b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Unit: student</a:t>
                </a:r>
                <a:endParaRPr lang="zh-TW" sz="24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4478596975582586E-2"/>
              <c:y val="1.56200621523477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zh-TW"/>
          </a:p>
        </c:txPr>
        <c:crossAx val="9974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4609142085706"/>
          <c:y val="1.4386779122377106E-2"/>
          <c:w val="0.40078218578537378"/>
          <c:h val="7.5571349561204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09883307828259E-2"/>
          <c:y val="8.0624239121440136E-2"/>
          <c:w val="0.9140123634254177"/>
          <c:h val="0.7541315131142599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NSYSU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30-34 years old</c:v>
                </c:pt>
                <c:pt idx="1">
                  <c:v>35-39</c:v>
                </c:pt>
                <c:pt idx="2">
                  <c:v>40-44
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over 65</c:v>
                </c:pt>
              </c:strCache>
            </c:strRef>
          </c:cat>
          <c:val>
            <c:numRef>
              <c:f>工作表1!$B$2:$B$9</c:f>
              <c:numCache>
                <c:formatCode>#,##0</c:formatCode>
                <c:ptCount val="8"/>
                <c:pt idx="0">
                  <c:v>19</c:v>
                </c:pt>
                <c:pt idx="1">
                  <c:v>59</c:v>
                </c:pt>
                <c:pt idx="2">
                  <c:v>118</c:v>
                </c:pt>
                <c:pt idx="3">
                  <c:v>115</c:v>
                </c:pt>
                <c:pt idx="4">
                  <c:v>87</c:v>
                </c:pt>
                <c:pt idx="5">
                  <c:v>77</c:v>
                </c:pt>
                <c:pt idx="6">
                  <c:v>72</c:v>
                </c:pt>
                <c:pt idx="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C-481D-A3DC-D087F489969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NUK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30-34 years old</c:v>
                </c:pt>
                <c:pt idx="1">
                  <c:v>35-39</c:v>
                </c:pt>
                <c:pt idx="2">
                  <c:v>40-44
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over 65</c:v>
                </c:pt>
              </c:strCache>
            </c:strRef>
          </c:cat>
          <c:val>
            <c:numRef>
              <c:f>工作表1!$C$2:$C$9</c:f>
              <c:numCache>
                <c:formatCode>#,##0</c:formatCode>
                <c:ptCount val="8"/>
                <c:pt idx="0">
                  <c:v>2</c:v>
                </c:pt>
                <c:pt idx="1">
                  <c:v>6</c:v>
                </c:pt>
                <c:pt idx="2">
                  <c:v>20</c:v>
                </c:pt>
                <c:pt idx="3">
                  <c:v>32</c:v>
                </c:pt>
                <c:pt idx="4">
                  <c:v>56</c:v>
                </c:pt>
                <c:pt idx="5">
                  <c:v>57</c:v>
                </c:pt>
                <c:pt idx="6">
                  <c:v>40</c:v>
                </c:pt>
                <c:pt idx="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C-481D-A3DC-D087F48996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3028848"/>
        <c:axId val="1417938320"/>
      </c:lineChart>
      <c:catAx>
        <c:axId val="127302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417938320"/>
        <c:crosses val="autoZero"/>
        <c:auto val="1"/>
        <c:lblAlgn val="ctr"/>
        <c:lblOffset val="100"/>
        <c:noMultiLvlLbl val="0"/>
      </c:catAx>
      <c:valAx>
        <c:axId val="14179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 sz="2400" b="1" dirty="0"/>
                  <a:t>Unit: faculty</a:t>
                </a:r>
                <a:r>
                  <a:rPr lang="en-US" altLang="zh-TW" sz="2400" b="1" baseline="0" dirty="0"/>
                  <a:t> member</a:t>
                </a:r>
                <a:endParaRPr lang="zh-TW" sz="2400" b="1" dirty="0"/>
              </a:p>
            </c:rich>
          </c:tx>
          <c:layout>
            <c:manualLayout>
              <c:xMode val="edge"/>
              <c:yMode val="edge"/>
              <c:x val="5.9575800077285877E-2"/>
              <c:y val="2.34562208620576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27302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50094657837584"/>
          <c:y val="2.962869019825214E-2"/>
          <c:w val="0.23954034702370475"/>
          <c:h val="8.416102756098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09883307828259E-2"/>
          <c:y val="8.0624239121440136E-2"/>
          <c:w val="0.9140123634254177"/>
          <c:h val="0.7541315131142599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estimated number of freshmen 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rnd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工作表1!$A$2:$A$14</c:f>
              <c:strCache>
                <c:ptCount val="1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</c:strCache>
            </c:strRef>
          </c:cat>
          <c:val>
            <c:numRef>
              <c:f>工作表1!$B$2:$B$14</c:f>
              <c:numCache>
                <c:formatCode>#,##0</c:formatCode>
                <c:ptCount val="13"/>
                <c:pt idx="0">
                  <c:v>239264</c:v>
                </c:pt>
                <c:pt idx="1">
                  <c:v>228574</c:v>
                </c:pt>
                <c:pt idx="2">
                  <c:v>223169</c:v>
                </c:pt>
                <c:pt idx="3">
                  <c:v>201470</c:v>
                </c:pt>
                <c:pt idx="4">
                  <c:v>195240</c:v>
                </c:pt>
                <c:pt idx="5">
                  <c:v>202323</c:v>
                </c:pt>
                <c:pt idx="6">
                  <c:v>199033</c:v>
                </c:pt>
                <c:pt idx="7">
                  <c:v>194182</c:v>
                </c:pt>
                <c:pt idx="8" formatCode="General">
                  <c:v>189781</c:v>
                </c:pt>
                <c:pt idx="9" formatCode="General">
                  <c:v>174477</c:v>
                </c:pt>
                <c:pt idx="10" formatCode="General">
                  <c:v>181820</c:v>
                </c:pt>
                <c:pt idx="11" formatCode="General">
                  <c:v>210310</c:v>
                </c:pt>
                <c:pt idx="12" formatCode="General">
                  <c:v>208216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C-481D-A3DC-D087F48996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3028848"/>
        <c:axId val="1417938320"/>
      </c:lineChart>
      <c:catAx>
        <c:axId val="127302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417938320"/>
        <c:crosses val="autoZero"/>
        <c:auto val="1"/>
        <c:lblAlgn val="ctr"/>
        <c:lblOffset val="100"/>
        <c:noMultiLvlLbl val="0"/>
      </c:catAx>
      <c:valAx>
        <c:axId val="1417938320"/>
        <c:scaling>
          <c:orientation val="minMax"/>
          <c:max val="240000"/>
          <c:min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r>
                  <a:rPr lang="en-US" altLang="zh-TW" sz="2400" b="1" dirty="0"/>
                  <a:t>the number of students</a:t>
                </a:r>
                <a:endParaRPr lang="zh-TW" sz="2400" b="1" dirty="0"/>
              </a:p>
            </c:rich>
          </c:tx>
          <c:layout>
            <c:manualLayout>
              <c:xMode val="edge"/>
              <c:yMode val="edge"/>
              <c:x val="0"/>
              <c:y val="1.15748150393179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27302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6555438605277"/>
          <c:y val="3.3059265484117653E-2"/>
          <c:w val="0.35122952839591959"/>
          <c:h val="6.4496165994462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21502849056226E-2"/>
          <c:y val="7.2047753607979229E-2"/>
          <c:w val="0.9140123634254177"/>
          <c:h val="0.79529838306451939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students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2017-18 academic year</c:v>
                </c:pt>
                <c:pt idx="1">
                  <c:v>2018-19</c:v>
                </c:pt>
                <c:pt idx="2">
                  <c:v>2019-2020</c:v>
                </c:pt>
                <c:pt idx="3">
                  <c:v>2020-21</c:v>
                </c:pt>
                <c:pt idx="4">
                  <c:v>2021-22</c:v>
                </c:pt>
                <c:pt idx="5">
                  <c:v>2022-23 academic year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工作表1!$B$2:$B$9</c:f>
              <c:numCache>
                <c:formatCode>#,##0</c:formatCode>
                <c:ptCount val="8"/>
                <c:pt idx="0">
                  <c:v>9466</c:v>
                </c:pt>
                <c:pt idx="1">
                  <c:v>9425</c:v>
                </c:pt>
                <c:pt idx="2">
                  <c:v>9563</c:v>
                </c:pt>
                <c:pt idx="3">
                  <c:v>9706</c:v>
                </c:pt>
                <c:pt idx="4">
                  <c:v>9897</c:v>
                </c:pt>
                <c:pt idx="5">
                  <c:v>10296</c:v>
                </c:pt>
                <c:pt idx="6">
                  <c:v>10346</c:v>
                </c:pt>
                <c:pt idx="7">
                  <c:v>10948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C-481D-A3DC-D087F48996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3028848"/>
        <c:axId val="1417938320"/>
      </c:line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faculty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工作表1!$A$2:$A$9</c:f>
              <c:strCache>
                <c:ptCount val="8"/>
                <c:pt idx="0">
                  <c:v>2017-18 academic year</c:v>
                </c:pt>
                <c:pt idx="1">
                  <c:v>2018-19</c:v>
                </c:pt>
                <c:pt idx="2">
                  <c:v>2019-2020</c:v>
                </c:pt>
                <c:pt idx="3">
                  <c:v>2020-21</c:v>
                </c:pt>
                <c:pt idx="4">
                  <c:v>2021-22</c:v>
                </c:pt>
                <c:pt idx="5">
                  <c:v>2022-23 academic year</c:v>
                </c:pt>
                <c:pt idx="6">
                  <c:v>2023-24</c:v>
                </c:pt>
                <c:pt idx="7">
                  <c:v>2024-25</c:v>
                </c:pt>
              </c:strCache>
            </c:strRef>
          </c:cat>
          <c:val>
            <c:numRef>
              <c:f>工作表1!$C$2:$C$9</c:f>
              <c:numCache>
                <c:formatCode>#,##0</c:formatCode>
                <c:ptCount val="8"/>
                <c:pt idx="0">
                  <c:v>509</c:v>
                </c:pt>
                <c:pt idx="1">
                  <c:v>522</c:v>
                </c:pt>
                <c:pt idx="2">
                  <c:v>537</c:v>
                </c:pt>
                <c:pt idx="3">
                  <c:v>558</c:v>
                </c:pt>
                <c:pt idx="4">
                  <c:v>574</c:v>
                </c:pt>
                <c:pt idx="5">
                  <c:v>593</c:v>
                </c:pt>
                <c:pt idx="6">
                  <c:v>614</c:v>
                </c:pt>
                <c:pt idx="7">
                  <c:v>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C-481D-A3DC-D087F489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30783"/>
        <c:axId val="40730367"/>
      </c:lineChart>
      <c:catAx>
        <c:axId val="127302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417938320"/>
        <c:crosses val="autoZero"/>
        <c:auto val="1"/>
        <c:lblAlgn val="ctr"/>
        <c:lblOffset val="100"/>
        <c:noMultiLvlLbl val="0"/>
      </c:catAx>
      <c:valAx>
        <c:axId val="1417938320"/>
        <c:scaling>
          <c:orientation val="minMax"/>
          <c:max val="1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1273028848"/>
        <c:crosses val="autoZero"/>
        <c:crossBetween val="between"/>
      </c:valAx>
      <c:valAx>
        <c:axId val="4073036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pPr>
            <a:endParaRPr lang="zh-TW"/>
          </a:p>
        </c:txPr>
        <c:crossAx val="40730783"/>
        <c:crosses val="max"/>
        <c:crossBetween val="between"/>
      </c:valAx>
      <c:catAx>
        <c:axId val="40730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30367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9787758699184715E-2"/>
          <c:y val="1.7621676697722827E-2"/>
          <c:w val="0.23954034702370475"/>
          <c:h val="8.416102756098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0.31567</cdr:x>
      <cdr:y>0.10462</cdr:y>
    </cdr:from>
    <cdr:to>
      <cdr:x>0.51065</cdr:x>
      <cdr:y>0.24064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33ACB491-7BA8-4AC1-A088-A574E18EE8F8}"/>
            </a:ext>
          </a:extLst>
        </cdr:cNvPr>
        <cdr:cNvSpPr/>
      </cdr:nvSpPr>
      <cdr:spPr>
        <a:xfrm xmlns:a="http://schemas.openxmlformats.org/drawingml/2006/main">
          <a:off x="5181600" y="774605"/>
          <a:ext cx="3200476" cy="1007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0.38531</cdr:x>
      <cdr:y>0.02931</cdr:y>
    </cdr:from>
    <cdr:to>
      <cdr:x>0.46422</cdr:x>
      <cdr:y>0.11164</cdr:y>
    </cdr:to>
    <cdr:sp macro="" textlink="">
      <cdr:nvSpPr>
        <cdr:cNvPr id="3" name="文字方塊 2">
          <a:extLst xmlns:a="http://schemas.openxmlformats.org/drawingml/2006/main">
            <a:ext uri="{FF2B5EF4-FFF2-40B4-BE49-F238E27FC236}">
              <a16:creationId xmlns:a16="http://schemas.microsoft.com/office/drawing/2014/main" id="{4ABCB965-441F-4C5C-B902-1E725EE3DBF0}"/>
            </a:ext>
          </a:extLst>
        </cdr:cNvPr>
        <cdr:cNvSpPr txBox="1"/>
      </cdr:nvSpPr>
      <cdr:spPr>
        <a:xfrm xmlns:a="http://schemas.openxmlformats.org/drawingml/2006/main">
          <a:off x="6324600" y="216991"/>
          <a:ext cx="1295259" cy="60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40.9%</a:t>
          </a:r>
          <a:endParaRPr lang="zh-TW" alt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0.53386</cdr:x>
      <cdr:y>0.45454</cdr:y>
    </cdr:from>
    <cdr:to>
      <cdr:x>0.72884</cdr:x>
      <cdr:y>0.59056</cdr:y>
    </cdr:to>
    <cdr:sp macro="" textlink="">
      <cdr:nvSpPr>
        <cdr:cNvPr id="4" name="矩形 3">
          <a:extLst xmlns:a="http://schemas.openxmlformats.org/drawingml/2006/main">
            <a:ext uri="{FF2B5EF4-FFF2-40B4-BE49-F238E27FC236}">
              <a16:creationId xmlns:a16="http://schemas.microsoft.com/office/drawing/2014/main" id="{B6A8D258-21F7-45D0-A869-8E743C357F3D}"/>
            </a:ext>
          </a:extLst>
        </cdr:cNvPr>
        <cdr:cNvSpPr/>
      </cdr:nvSpPr>
      <cdr:spPr>
        <a:xfrm xmlns:a="http://schemas.openxmlformats.org/drawingml/2006/main">
          <a:off x="8763000" y="3365405"/>
          <a:ext cx="3200476" cy="1007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0.59885</cdr:x>
      <cdr:y>0.59862</cdr:y>
    </cdr:from>
    <cdr:to>
      <cdr:x>0.67777</cdr:x>
      <cdr:y>0.68095</cdr:y>
    </cdr:to>
    <cdr:sp macro="" textlink="">
      <cdr:nvSpPr>
        <cdr:cNvPr id="5" name="文字方塊 2">
          <a:extLst xmlns:a="http://schemas.openxmlformats.org/drawingml/2006/main">
            <a:ext uri="{FF2B5EF4-FFF2-40B4-BE49-F238E27FC236}">
              <a16:creationId xmlns:a16="http://schemas.microsoft.com/office/drawing/2014/main" id="{B19FFFBA-E6FF-449B-BD89-2E9E789EC622}"/>
            </a:ext>
          </a:extLst>
        </cdr:cNvPr>
        <cdr:cNvSpPr txBox="1"/>
      </cdr:nvSpPr>
      <cdr:spPr>
        <a:xfrm xmlns:a="http://schemas.openxmlformats.org/drawingml/2006/main">
          <a:off x="9829800" y="4432205"/>
          <a:ext cx="1295423" cy="60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51.4%</a:t>
          </a:r>
          <a:endParaRPr lang="zh-TW" alt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87388AF-AE40-4E09-ACD7-ECB6D33E1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A71055-ADA5-405D-A87D-4D4FBF395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00A18-1544-44CD-9CDE-2A35310406E6}" type="datetimeFigureOut">
              <a:rPr lang="zh-TW" altLang="en-US" smtClean="0"/>
              <a:t>2026/1/28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32296C-2B60-4CED-8203-8E85D9BF12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4121AB2-231B-436D-A1E8-A12FA763A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1858-AE8D-467A-B8CD-39F76B6A21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95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EB0-5184-4BF6-A67F-0C3138E1BF5A}" type="datetimeFigureOut">
              <a:rPr lang="zh-TW" altLang="en-US" smtClean="0"/>
              <a:t>2026/1/28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350837" y="4777198"/>
            <a:ext cx="6021388" cy="44533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882DD-648B-47EA-9808-18AC5F7D6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43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94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141B2-93D6-FA82-8149-7953396A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701EF7B-1C33-25A7-26BA-11504D464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9A9A8BD-75AA-2E8C-F638-62C5B66C6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E95B8F-6E89-3209-DD66-491E1C58C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9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742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37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88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6700-D5E8-C8ED-B5F5-014E3BFA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71B512E-B1A6-C613-A5BC-92373725D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470B4BD-3947-E9BC-0E4A-BE9B5072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1F83B4-7404-2B7D-6CC5-3940F176D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34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17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052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71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331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5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242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7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81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519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6C3-A1A4-4201-3B90-F1A8A1DC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F0D2EA-70C2-E9C0-5C51-CD47FAD84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A7028E2-0F96-200F-648A-05521758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2466A4-CC31-45E3-9BF2-246C3003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796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6C3-A1A4-4201-3B90-F1A8A1DC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F0D2EA-70C2-E9C0-5C51-CD47FAD84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A7028E2-0F96-200F-648A-05521758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2466A4-CC31-45E3-9BF2-246C3003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624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6C3-A1A4-4201-3B90-F1A8A1DC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F0D2EA-70C2-E9C0-5C51-CD47FAD84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A7028E2-0F96-200F-648A-05521758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2466A4-CC31-45E3-9BF2-246C3003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4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0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532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868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54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0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087D-B964-91ED-285D-97AED09A0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813E641-8472-982E-46C2-DEB9669E4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DA7F30E-181C-31D5-70E7-8318F509C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DB8EB4C-8E16-8A1F-DC0B-67216C18C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56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6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6C3-A1A4-4201-3B90-F1A8A1DC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F0D2EA-70C2-E9C0-5C51-CD47FAD84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A7028E2-0F96-200F-648A-05521758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2466A4-CC31-45E3-9BF2-246C3003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55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6C3-A1A4-4201-3B90-F1A8A1DCF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CF0D2EA-70C2-E9C0-5C51-CD47FAD84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A7028E2-0F96-200F-648A-05521758E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2466A4-CC31-45E3-9BF2-246C3003E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68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141B2-93D6-FA82-8149-7953396A4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701EF7B-1C33-25A7-26BA-11504D464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9A9A8BD-75AA-2E8C-F638-62C5B66C6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E95B8F-6E89-3209-DD66-491E1C58C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6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E1A70-EB9C-D297-C795-E2493518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B7C0323-DE60-0B69-FE73-D58390D4D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DC55FB0-9475-B5B8-7D39-C70D4D511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36B356-ADD8-0F8D-8F95-41F3B4248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882DD-648B-47EA-9808-18AC5F7D6B5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396231-A502-4525-9C08-BFD255A7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15800" y="9797354"/>
            <a:ext cx="2133600" cy="365125"/>
          </a:xfrm>
        </p:spPr>
        <p:txBody>
          <a:bodyPr/>
          <a:lstStyle/>
          <a:p>
            <a:fld id="{F6C2D59F-D7D8-4CFE-9567-501AA2814AEA}" type="datetime1">
              <a:rPr lang="en-US" altLang="zh-TW" smtClean="0"/>
              <a:t>1/28/2026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8C7997-59C7-48B0-ADA9-47BF50E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7400" y="9791700"/>
            <a:ext cx="838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B6EC80-F957-40B9-85F1-11FA37D2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8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91800" y="9892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9391-FFEA-4388-B800-A1DD03F28FDA}" type="datetime1">
              <a:rPr lang="en-US" altLang="zh-TW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7400" y="9921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54000" y="99218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EE7DC527-83FA-488D-853F-E325297F750A}"/>
              </a:ext>
            </a:extLst>
          </p:cNvPr>
          <p:cNvGrpSpPr/>
          <p:nvPr/>
        </p:nvGrpSpPr>
        <p:grpSpPr>
          <a:xfrm>
            <a:off x="1600200" y="2603445"/>
            <a:ext cx="15011400" cy="3352800"/>
            <a:chOff x="0" y="0"/>
            <a:chExt cx="1260809" cy="2709333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9633965F-4654-492D-ADC7-9BAD34330AF3}"/>
                </a:ext>
              </a:extLst>
            </p:cNvPr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17CAA59F-D841-4726-9D78-9E26F5C080B3}"/>
                </a:ext>
              </a:extLst>
            </p:cNvPr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107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57400" y="3014561"/>
            <a:ext cx="14249400" cy="3644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60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 Bold"/>
              </a:rPr>
              <a:t>National Sun Yat-sen University</a:t>
            </a:r>
          </a:p>
          <a:p>
            <a:pPr algn="ctr">
              <a:spcBef>
                <a:spcPct val="0"/>
              </a:spcBef>
            </a:pPr>
            <a:r>
              <a:rPr lang="en-US" altLang="zh-TW" sz="48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 Bold"/>
              </a:rPr>
              <a:t>Discussion Forum on the Merger with </a:t>
            </a:r>
            <a:br>
              <a:rPr lang="en-US" altLang="zh-TW" sz="48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 Bold"/>
              </a:rPr>
            </a:br>
            <a:r>
              <a:rPr lang="en-US" altLang="zh-TW" sz="4800" b="1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 Bold"/>
              </a:rPr>
              <a:t>National University of Kaohsiung </a:t>
            </a:r>
          </a:p>
          <a:p>
            <a:pPr algn="ctr">
              <a:lnSpc>
                <a:spcPts val="9659"/>
              </a:lnSpc>
              <a:spcBef>
                <a:spcPct val="0"/>
              </a:spcBef>
            </a:pPr>
            <a:endParaRPr lang="en-US" sz="80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Bold"/>
              <a:sym typeface="Poppi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50764" y="6642866"/>
            <a:ext cx="12613236" cy="2410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Presenter: Shyh-Jer CHEN, NSYSU Senior Vice President 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Date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: </a:t>
            </a:r>
            <a:r>
              <a:rPr lang="en-GB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December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 9 (Tue), 2025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Time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: 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12:30-14:00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  <a:sym typeface="Poppins"/>
              </a:rPr>
              <a:t>Venue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: </a:t>
            </a:r>
            <a:r>
              <a:rPr lang="en-US" altLang="zh-TW" sz="3399" b="1" dirty="0">
                <a:solidFill>
                  <a:srgbClr val="0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SC1005, International Conference Hall, College of Science</a:t>
            </a:r>
            <a:endParaRPr lang="en-US" altLang="zh-TW" sz="3399" b="1" dirty="0">
              <a:solidFill>
                <a:srgbClr val="00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-10800000">
            <a:off x="14434898" y="689770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9"/>
                </a:lnTo>
                <a:lnTo>
                  <a:pt x="0" y="376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1739B8AE-D81E-439F-945E-FB0092B03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35" y="3022930"/>
            <a:ext cx="1406155" cy="96509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EF2CBC2-2181-4E0B-8CC6-8E9EF3FD4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67" y="2935936"/>
            <a:ext cx="1274138" cy="1274138"/>
          </a:xfrm>
          <a:prstGeom prst="rect">
            <a:avLst/>
          </a:prstGeom>
        </p:spPr>
      </p:pic>
      <p:grpSp>
        <p:nvGrpSpPr>
          <p:cNvPr id="26" name="Group 9">
            <a:extLst>
              <a:ext uri="{FF2B5EF4-FFF2-40B4-BE49-F238E27FC236}">
                <a16:creationId xmlns:a16="http://schemas.microsoft.com/office/drawing/2014/main" id="{21783CB9-41A0-470A-BA99-B2BFC937DDEC}"/>
              </a:ext>
            </a:extLst>
          </p:cNvPr>
          <p:cNvGrpSpPr/>
          <p:nvPr/>
        </p:nvGrpSpPr>
        <p:grpSpPr>
          <a:xfrm>
            <a:off x="0" y="94107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8236F8-DC2D-43EF-9F6E-A3A4C5838FF7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EF5D8947-2862-4AB1-9C82-1553E3465BA7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30" name="投影片編號版面配置區 29">
            <a:extLst>
              <a:ext uri="{FF2B5EF4-FFF2-40B4-BE49-F238E27FC236}">
                <a16:creationId xmlns:a16="http://schemas.microsoft.com/office/drawing/2014/main" id="{FE73FD48-03AB-4799-817F-6A764BDA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9" name="Freeform 15"/>
          <p:cNvSpPr/>
          <p:nvPr/>
        </p:nvSpPr>
        <p:spPr>
          <a:xfrm rot="10800000">
            <a:off x="8364850" y="6060839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96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E1E4D-E79B-CD94-03E4-33F95732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298779-06F4-DD25-FBF8-897928BDBDC2}"/>
              </a:ext>
            </a:extLst>
          </p:cNvPr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10CB37-39FE-8790-CA75-97638B11BD67}"/>
                </a:ext>
              </a:extLst>
            </p:cNvPr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2218D69-5C30-3E72-4D4A-9DCC14FCB9AE}"/>
                </a:ext>
              </a:extLst>
            </p:cNvPr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EA2D292-D1AD-E932-4037-66F6E0C52BBF}"/>
              </a:ext>
            </a:extLst>
          </p:cNvPr>
          <p:cNvSpPr txBox="1"/>
          <p:nvPr/>
        </p:nvSpPr>
        <p:spPr>
          <a:xfrm>
            <a:off x="1579358" y="1181100"/>
            <a:ext cx="12212842" cy="94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Administration Units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380C241-FFD1-0CFB-D950-0CB169E0991F}"/>
              </a:ext>
            </a:extLst>
          </p:cNvPr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D082461-FF63-CEA2-23AB-55999B04F28E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83681CF-50A4-CE92-C239-89500147E1AE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47819B6A-8D00-AEAE-47F2-1B4DD7C2F41D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9CE5122D-27F0-FA3A-A301-7F6F047F19FA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D71FAAB-ADFD-AF40-8FCC-E05DD59185E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6A4D88E1-B189-F9DD-85DC-97FA3CAE2C4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80D0FB1-7C9E-512E-75D8-58D6A219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74474"/>
              </p:ext>
            </p:extLst>
          </p:nvPr>
        </p:nvGraphicFramePr>
        <p:xfrm>
          <a:off x="1219200" y="2436233"/>
          <a:ext cx="16154399" cy="73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906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7347894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7772399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</a:tblGrid>
              <a:tr h="72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32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295200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President 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Senior Vice President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Chih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-Wen KUO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Senior Vice President </a:t>
                      </a:r>
                      <a:r>
                        <a:rPr lang="en-US" altLang="zh-TW" sz="24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Shyh-Jer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CHEN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Senior Vice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President </a:t>
                      </a:r>
                      <a:r>
                        <a:rPr lang="en-GB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Yen-Hsu CHEN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Senior Vice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President </a:t>
                      </a:r>
                      <a:r>
                        <a:rPr lang="en-US" altLang="zh-TW" sz="24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Bor-Ching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SHEU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the Secretariat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Academic Affairs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Student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Affairs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General Affairs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Research &amp; Development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Library &amp; Information Services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International Affairs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Accounting 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Personnel Services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Global Industry-Academe Collaboration and Advancement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Arts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Center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Environmental Protection and Safety Center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President Office</a:t>
                      </a:r>
                    </a:p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Vice President for Academic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Affairs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Vice President of Administration Affairs</a:t>
                      </a:r>
                    </a:p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Secretariat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Division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Academic Affairs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Division of Student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Affairs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General Affair Division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Research &amp; Development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Library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Information Center</a:t>
                      </a:r>
                      <a:endParaRPr lang="en-US" altLang="zh-TW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International Affairs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Accounting Office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Personnel Department 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Extension Education Center</a:t>
                      </a: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for Teaching and Learning Development 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Language Center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GB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 of Physical Education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buNone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6346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C8222247-038B-4510-948C-13C8BA65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359154" y="9899030"/>
            <a:ext cx="350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3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7307" y="464698"/>
            <a:ext cx="18416056" cy="1510054"/>
            <a:chOff x="-128056" y="953841"/>
            <a:chExt cx="18416056" cy="1510054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600200" y="953841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Student Enrollment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7991B4-5497-48A2-BD44-BE4723671ED7}"/>
              </a:ext>
            </a:extLst>
          </p:cNvPr>
          <p:cNvGraphicFramePr>
            <a:graphicFrameLocks noGrp="1"/>
          </p:cNvGraphicFramePr>
          <p:nvPr/>
        </p:nvGraphicFramePr>
        <p:xfrm>
          <a:off x="1169335" y="1622730"/>
          <a:ext cx="16092000" cy="8284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1015198">
                  <a:extLst>
                    <a:ext uri="{9D8B030D-6E8A-4147-A177-3AD203B41FA5}">
                      <a16:colId xmlns:a16="http://schemas.microsoft.com/office/drawing/2014/main" val="203207771"/>
                    </a:ext>
                  </a:extLst>
                </a:gridCol>
                <a:gridCol w="1000802">
                  <a:extLst>
                    <a:ext uri="{9D8B030D-6E8A-4147-A177-3AD203B41FA5}">
                      <a16:colId xmlns:a16="http://schemas.microsoft.com/office/drawing/2014/main" val="20700336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1615872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0523169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1002050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57991294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982109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61749661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9772686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Bachelor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Master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In-service</a:t>
                      </a:r>
                      <a:r>
                        <a:rPr lang="en-US" altLang="zh-TW" sz="2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Master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PhD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Bachelor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altLang="zh-TW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-service Bachelor 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Master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In-service</a:t>
                      </a:r>
                      <a:r>
                        <a:rPr lang="en-US" altLang="zh-TW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Master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PhD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Liberal Arts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1,015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Humanities and Social Sciences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1,250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1,405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6912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Science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1,303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Science</a:t>
                      </a: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922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8504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Engineering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1,640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1,488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3,394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Engineering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1,107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1,477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720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 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863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2,596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946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1,325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634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Marine Sciences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719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17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Social Sciences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391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1,025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5249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Law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1,063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912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Wan College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Education Center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826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Medicine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9731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Semiconductor and Advanced Technology Research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555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en-US" altLang="zh-TW" sz="160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Banking and Finance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TW" altLang="en-US" sz="2400" b="1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99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5,133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3,978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978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10,948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4,760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693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591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6,192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112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Approved</a:t>
                      </a:r>
                      <a:r>
                        <a:rPr lang="en-US" altLang="zh-TW" sz="15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enrollment quotas for the 2025-26 academic by the MOE</a:t>
                      </a:r>
                      <a:endParaRPr lang="zh-TW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1,174</a:t>
                      </a:r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1,279</a:t>
                      </a:r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416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154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3,023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Approved</a:t>
                      </a:r>
                      <a:r>
                        <a:rPr lang="en-US" altLang="zh-TW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enrollment quotas for the 2025-26 academic by the MOE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1,152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297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172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1,700</a:t>
                      </a:r>
                      <a:endParaRPr lang="zh-TW" alt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13194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1201400" y="9941445"/>
            <a:ext cx="722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571FC52F-0AF4-446D-B363-D45B9EB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B58726D-00EE-4AAD-A130-07934EB923EC}"/>
              </a:ext>
            </a:extLst>
          </p:cNvPr>
          <p:cNvSpPr txBox="1"/>
          <p:nvPr/>
        </p:nvSpPr>
        <p:spPr>
          <a:xfrm>
            <a:off x="11049000" y="1222620"/>
            <a:ext cx="525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from the 2024-25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3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584" y="963413"/>
            <a:ext cx="18416056" cy="1500482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7718" y="1146769"/>
            <a:ext cx="145703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NSYSU Student Enrollment Trend  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338E0C95-8077-44CD-A2DA-94ACABC9066B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89EBFC-774F-49A0-8492-7B2CFE837E01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2CF0F054-C6B1-4B1C-94FC-5E9A574F3FF7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134524E-BF6E-4008-98C9-D225B0A11804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C1E5CBD-D3CC-4905-B578-F9397FE1783E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14C7098-7FDF-41D3-9C85-4238AB69D9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FE5CE41E-5636-4ED1-BDD8-F58DDE7DFB59}"/>
              </a:ext>
            </a:extLst>
          </p:cNvPr>
          <p:cNvGraphicFramePr/>
          <p:nvPr/>
        </p:nvGraphicFramePr>
        <p:xfrm>
          <a:off x="1066800" y="2324947"/>
          <a:ext cx="16383000" cy="746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CFC99041-EB47-434A-B28B-B0238E7A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80584" y="9909965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3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9358" y="1181100"/>
            <a:ext cx="1221284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NUK Student Enrollment Trend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338E0C95-8077-44CD-A2DA-94ACABC9066B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89EBFC-774F-49A0-8492-7B2CFE837E01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2CF0F054-C6B1-4B1C-94FC-5E9A574F3FF7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134524E-BF6E-4008-98C9-D225B0A11804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C1E5CBD-D3CC-4905-B578-F9397FE1783E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14C7098-7FDF-41D3-9C85-4238AB69D9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D42E686D-C52E-4F75-9D82-C124D5BA4FF8}"/>
              </a:ext>
            </a:extLst>
          </p:cNvPr>
          <p:cNvGraphicFramePr/>
          <p:nvPr/>
        </p:nvGraphicFramePr>
        <p:xfrm>
          <a:off x="657707" y="2360935"/>
          <a:ext cx="17107956" cy="766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12962E52-1BD3-4137-BCBF-40F7287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80584" y="10010001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2F0D-C4E4-83D2-F38A-8D346BC1B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3E2267F-07F7-36C2-0A17-5BFF70B7BC04}"/>
              </a:ext>
            </a:extLst>
          </p:cNvPr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584485-3AD0-50BE-696A-15128C40CA33}"/>
                </a:ext>
              </a:extLst>
            </p:cNvPr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A596C84-F4D6-092F-78E6-728CFD9B3C98}"/>
                </a:ext>
              </a:extLst>
            </p:cNvPr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683656F-796C-EE93-D76D-512EFC2E4EB3}"/>
              </a:ext>
            </a:extLst>
          </p:cNvPr>
          <p:cNvSpPr txBox="1"/>
          <p:nvPr/>
        </p:nvSpPr>
        <p:spPr>
          <a:xfrm>
            <a:off x="1224079" y="1192077"/>
            <a:ext cx="145703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Academic and Administration Personnel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411038F-B9A4-2F94-CD20-9498A9E6E4C0}"/>
              </a:ext>
            </a:extLst>
          </p:cNvPr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C8AB99EA-C70A-19AE-9AD4-4C4F84F795C1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002A63D-68FD-884C-51E6-C3C692F3E266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C9734DCB-DA84-C078-0CF5-00539FE6980B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7E8E59EC-3187-4B35-B1B9-2A2F6BBEE2B0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C2DF4CB-E657-46EE-AEA0-AC4078AFB464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9310A98-EC2D-C9FD-1A59-47E9FFABC4A8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100CBCF-50AA-9F3A-43C0-7E8038F36566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487481"/>
          <a:ext cx="15925800" cy="7344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1588">
                  <a:extLst>
                    <a:ext uri="{9D8B030D-6E8A-4147-A177-3AD203B41FA5}">
                      <a16:colId xmlns:a16="http://schemas.microsoft.com/office/drawing/2014/main" val="1699866518"/>
                    </a:ext>
                  </a:extLst>
                </a:gridCol>
                <a:gridCol w="4362106">
                  <a:extLst>
                    <a:ext uri="{9D8B030D-6E8A-4147-A177-3AD203B41FA5}">
                      <a16:colId xmlns:a16="http://schemas.microsoft.com/office/drawing/2014/main" val="1584492720"/>
                    </a:ext>
                  </a:extLst>
                </a:gridCol>
                <a:gridCol w="4362106">
                  <a:extLst>
                    <a:ext uri="{9D8B030D-6E8A-4147-A177-3AD203B41FA5}">
                      <a16:colId xmlns:a16="http://schemas.microsoft.com/office/drawing/2014/main" val="110273550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Types of Personnel</a:t>
                      </a:r>
                      <a:endParaRPr lang="en-US" altLang="zh-TW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150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4460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Faculty and Researchers 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575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511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25475" indent="9525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faculty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569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218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5242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indent="720725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teaching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assistants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36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indent="720725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sports couches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449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4476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within the Manning Quota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0117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officers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613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720725" indent="0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security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guards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1969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indent="720725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technician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janitors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9674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4476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Staff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beyond the Manning Quota</a:t>
                      </a:r>
                      <a:endParaRPr lang="zh-TW" altLang="en-US" sz="3200" b="1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1775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indent="720725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administrative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officers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341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119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9347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indent="720725" algn="l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research</a:t>
                      </a:r>
                      <a:r>
                        <a:rPr lang="en-US" altLang="zh-TW" sz="3200" b="1" u="none" strike="noStrike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assistants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428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96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88800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45AAED04-0044-447F-9E3F-3188C5AA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AC9843-D44F-42D3-9065-76A2D865C105}"/>
              </a:ext>
            </a:extLst>
          </p:cNvPr>
          <p:cNvSpPr txBox="1"/>
          <p:nvPr/>
        </p:nvSpPr>
        <p:spPr>
          <a:xfrm>
            <a:off x="13792200" y="2059507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December 2024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228600" y="9969144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 (statistic of  December 1, 2024)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7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75546" y="15126"/>
            <a:ext cx="18660543" cy="1862215"/>
            <a:chOff x="-128056" y="649500"/>
            <a:chExt cx="18949117" cy="1862215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109998" y="726867"/>
              <a:ext cx="17711063" cy="1784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The number of faculty members (including</a:t>
              </a:r>
              <a:b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</a:b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 those within and beyond the manning quota)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10800000">
              <a:off x="16419640" y="1272860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649500"/>
              <a:ext cx="1028700" cy="1085155"/>
              <a:chOff x="0" y="-57150"/>
              <a:chExt cx="270933" cy="19756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ED05199-7287-42DA-B30E-BE82FE7D678F}"/>
              </a:ext>
            </a:extLst>
          </p:cNvPr>
          <p:cNvGraphicFramePr>
            <a:graphicFrameLocks noGrp="1"/>
          </p:cNvGraphicFramePr>
          <p:nvPr/>
        </p:nvGraphicFramePr>
        <p:xfrm>
          <a:off x="1294746" y="1853107"/>
          <a:ext cx="16200000" cy="8395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956153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12201034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74063869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93512221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6356931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29911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473027119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30931699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0841587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6302136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936291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6715448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95169122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574324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TW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Assoc.</a:t>
                      </a:r>
                      <a:r>
                        <a:rPr lang="en-GB" altLang="zh-TW" sz="2000" b="1" i="0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zh-TW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TW" sz="20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Asst. 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Lecture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Others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Assoc.</a:t>
                      </a:r>
                      <a:r>
                        <a:rPr lang="en-US" altLang="zh-TW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Asst. Prof.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Lecturer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Others</a:t>
                      </a:r>
                      <a:r>
                        <a:rPr lang="en-US" altLang="zh-TW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8393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Liberal</a:t>
                      </a:r>
                      <a:r>
                        <a:rPr lang="en-US" altLang="zh-TW" sz="160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Arts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Humanities and Social Sciences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7546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Science 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 of Science 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420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Engineering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Engineering 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6446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5651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Marine Sciences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3856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Social Sciences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665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Law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068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Wan College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Education Center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557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Medicine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7286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Semiconductor and Advanced Technology Research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1934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Division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Student Affairs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324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altLang="zh-TW" sz="16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Physical Education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8184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632</a:t>
                      </a:r>
                      <a:r>
                        <a:rPr lang="zh-TW" altLang="en-US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Subtotal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232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272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632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rgbClr val="D1630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65" marR="7465" marT="74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83403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091658F0-030B-48EB-9BF5-005CB45E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9AC9843-D44F-42D3-9065-76A2D865C105}"/>
              </a:ext>
            </a:extLst>
          </p:cNvPr>
          <p:cNvSpPr txBox="1"/>
          <p:nvPr/>
        </p:nvSpPr>
        <p:spPr>
          <a:xfrm>
            <a:off x="15475478" y="1237694"/>
            <a:ext cx="292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2024-25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75546" y="8436844"/>
            <a:ext cx="124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0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339815"/>
            <a:ext cx="18288000" cy="1835155"/>
            <a:chOff x="-163314" y="686701"/>
            <a:chExt cx="18451314" cy="1784848"/>
          </a:xfrm>
        </p:grpSpPr>
        <p:grpSp>
          <p:nvGrpSpPr>
            <p:cNvPr id="2" name="Group 2"/>
            <p:cNvGrpSpPr/>
            <p:nvPr/>
          </p:nvGrpSpPr>
          <p:grpSpPr>
            <a:xfrm>
              <a:off x="-163314" y="777662"/>
              <a:ext cx="18451314" cy="1693887"/>
              <a:chOff x="-9286" y="-55134"/>
              <a:chExt cx="4859605" cy="44612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-9286" y="-55134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769856" y="686701"/>
              <a:ext cx="13584442" cy="1784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Age Structure of Full-time Faculty</a:t>
              </a:r>
              <a:b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</a:b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 (within the manning quota)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304BADB3-B42E-49DB-B7A8-E51BB0FA35CC}"/>
              </a:ext>
            </a:extLst>
          </p:cNvPr>
          <p:cNvGraphicFramePr/>
          <p:nvPr/>
        </p:nvGraphicFramePr>
        <p:xfrm>
          <a:off x="1219200" y="2463895"/>
          <a:ext cx="16414383" cy="740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8291778B-E605-4053-8789-4585D283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80584" y="10010001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B58726D-00EE-4AAD-A130-07934EB923EC}"/>
              </a:ext>
            </a:extLst>
          </p:cNvPr>
          <p:cNvSpPr txBox="1"/>
          <p:nvPr/>
        </p:nvSpPr>
        <p:spPr>
          <a:xfrm>
            <a:off x="12241514" y="1717769"/>
            <a:ext cx="525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-17060" y="328967"/>
            <a:ext cx="18416056" cy="1500482"/>
            <a:chOff x="-128056" y="963413"/>
            <a:chExt cx="18416056" cy="1500482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579358" y="1181100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Research Capacity</a:t>
              </a:r>
            </a:p>
          </p:txBody>
        </p:sp>
        <p:sp>
          <p:nvSpPr>
            <p:cNvPr id="10" name="Freeform 10"/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27732AC-E453-4104-8FEC-3C96F7E00AD6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593060"/>
          <a:ext cx="16200000" cy="869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1538292020"/>
                    </a:ext>
                  </a:extLst>
                </a:gridCol>
                <a:gridCol w="2888791">
                  <a:extLst>
                    <a:ext uri="{9D8B030D-6E8A-4147-A177-3AD203B41FA5}">
                      <a16:colId xmlns:a16="http://schemas.microsoft.com/office/drawing/2014/main" val="670560967"/>
                    </a:ext>
                  </a:extLst>
                </a:gridCol>
                <a:gridCol w="3591209">
                  <a:extLst>
                    <a:ext uri="{9D8B030D-6E8A-4147-A177-3AD203B41FA5}">
                      <a16:colId xmlns:a16="http://schemas.microsoft.com/office/drawing/2014/main" val="3669682185"/>
                    </a:ext>
                  </a:extLst>
                </a:gridCol>
                <a:gridCol w="3038191">
                  <a:extLst>
                    <a:ext uri="{9D8B030D-6E8A-4147-A177-3AD203B41FA5}">
                      <a16:colId xmlns:a16="http://schemas.microsoft.com/office/drawing/2014/main" val="3963351988"/>
                    </a:ext>
                  </a:extLst>
                </a:gridCol>
                <a:gridCol w="3441809">
                  <a:extLst>
                    <a:ext uri="{9D8B030D-6E8A-4147-A177-3AD203B41FA5}">
                      <a16:colId xmlns:a16="http://schemas.microsoft.com/office/drawing/2014/main" val="3300103031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Projects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0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00062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funding</a:t>
                      </a:r>
                      <a:endParaRPr lang="en-US" altLang="zh-TW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en-US" altLang="zh-TW" sz="2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received per full-time faculty members</a:t>
                      </a:r>
                      <a:endParaRPr lang="en-US" altLang="zh-TW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funding</a:t>
                      </a:r>
                      <a:endParaRPr lang="en-US" altLang="zh-TW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en-US" altLang="zh-TW" sz="2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received per full-time faculty members</a:t>
                      </a:r>
                      <a:endParaRPr lang="en-US" altLang="zh-TW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6160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Funding of projects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from various units</a:t>
                      </a:r>
                      <a:endParaRPr lang="en-US" altLang="zh-TW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2,709,143,945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343,119,865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61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government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2,095,104,178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4,412,287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307,567,219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1,485,367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372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industry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428,053,690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26,213,117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3256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units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185,986,077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9,339,529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9801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Funding of academic research projects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1,002,444,410 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79,994,000 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344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government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948,405,065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1,544,797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79,994,000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346,294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35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units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100,000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  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3587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self-generated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funds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53,939,345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87,849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510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industry-academia collaboration projects</a:t>
                      </a:r>
                      <a:endParaRPr lang="en-US" altLang="zh-TW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1,016,181,094 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83,533,550 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383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government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404,837,205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1,655,018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54,457,334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361,617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89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industry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426,238,690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22,936,687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173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units</a:t>
                      </a:r>
                      <a:endParaRPr lang="zh-TW" altLang="en-US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185,105,199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6,139,529 </a:t>
                      </a:r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97206"/>
                  </a:ext>
                </a:extLst>
              </a:tr>
            </a:tbl>
          </a:graphicData>
        </a:graphic>
      </p:graphicFrame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9CE5C749-61C4-4EBD-A026-1E229F74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3648FF-7141-441B-8CAC-9472EF3F9B17}"/>
              </a:ext>
            </a:extLst>
          </p:cNvPr>
          <p:cNvSpPr/>
          <p:nvPr/>
        </p:nvSpPr>
        <p:spPr>
          <a:xfrm>
            <a:off x="4849654" y="3023342"/>
            <a:ext cx="2590800" cy="52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14316E8-9C6F-4436-8DF5-AEEAFEE35A76}"/>
              </a:ext>
            </a:extLst>
          </p:cNvPr>
          <p:cNvSpPr txBox="1"/>
          <p:nvPr/>
        </p:nvSpPr>
        <p:spPr>
          <a:xfrm>
            <a:off x="7568922" y="2795099"/>
            <a:ext cx="3652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58.9% of NSYSU’s total funding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BA7D3BF-5267-476E-B089-F278E57677B8}"/>
              </a:ext>
            </a:extLst>
          </p:cNvPr>
          <p:cNvSpPr/>
          <p:nvPr/>
        </p:nvSpPr>
        <p:spPr>
          <a:xfrm>
            <a:off x="11461950" y="2994843"/>
            <a:ext cx="2590800" cy="52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A96EF66-78D8-428F-B08C-2F4CBCB893BF}"/>
              </a:ext>
            </a:extLst>
          </p:cNvPr>
          <p:cNvSpPr txBox="1"/>
          <p:nvPr/>
        </p:nvSpPr>
        <p:spPr>
          <a:xfrm>
            <a:off x="14231373" y="2807926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27.3% of NUK’s total funding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29441" y="1223728"/>
            <a:ext cx="389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2022, with TWD as the unit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6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417728"/>
            <a:ext cx="18416056" cy="1500482"/>
            <a:chOff x="-128056" y="963413"/>
            <a:chExt cx="18416056" cy="1500482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579358" y="1181100"/>
              <a:ext cx="12212842" cy="9497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University Data</a:t>
              </a:r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077BA64-516B-48BE-B4D5-F9A994DFC0B4}"/>
              </a:ext>
            </a:extLst>
          </p:cNvPr>
          <p:cNvGraphicFramePr>
            <a:graphicFrameLocks noGrp="1"/>
          </p:cNvGraphicFramePr>
          <p:nvPr/>
        </p:nvGraphicFramePr>
        <p:xfrm>
          <a:off x="2517213" y="2106855"/>
          <a:ext cx="13680000" cy="776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000">
                  <a:extLst>
                    <a:ext uri="{9D8B030D-6E8A-4147-A177-3AD203B41FA5}">
                      <a16:colId xmlns:a16="http://schemas.microsoft.com/office/drawing/2014/main" val="3581925487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64468692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7219256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Items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B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465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904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 campus area (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400" b="1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734,097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825,197</a:t>
                      </a:r>
                      <a:endParaRPr lang="en-US" altLang="zh-TW" sz="2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3889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36036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usable campus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area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289,469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825,197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209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buildings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64,530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67,280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163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725" indent="0"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outdoor sports facilities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51,356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059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725" indent="0"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154,939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706,561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844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Gross floor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area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334,953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226,722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32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90488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the number of dormitory residents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79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student subsidies sourced from self-generated funds (TWD)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357,856,387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6,083,396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516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scholarship for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graduate students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283,419,349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858,000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596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part-time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wages for students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72,811,438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4,487,616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221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living allowance for students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1,008,000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120,000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344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student emergency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allowance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523,600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194,000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65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360363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on-campus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accommodation discounts 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94,000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423,780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59586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581FD729-3EFD-4896-A271-0E4EFA11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ABCD59-19EF-4E7E-9494-37339B035772}"/>
              </a:ext>
            </a:extLst>
          </p:cNvPr>
          <p:cNvSpPr txBox="1"/>
          <p:nvPr/>
        </p:nvSpPr>
        <p:spPr>
          <a:xfrm>
            <a:off x="11519978" y="1541686"/>
            <a:ext cx="67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2023-2024 &amp; 2024-2025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想法泡泡: 雲朵 8">
            <a:extLst>
              <a:ext uri="{FF2B5EF4-FFF2-40B4-BE49-F238E27FC236}">
                <a16:creationId xmlns:a16="http://schemas.microsoft.com/office/drawing/2014/main" id="{E9CCB7FA-11C4-491C-ADA5-D5EDEF028976}"/>
              </a:ext>
            </a:extLst>
          </p:cNvPr>
          <p:cNvSpPr/>
          <p:nvPr/>
        </p:nvSpPr>
        <p:spPr>
          <a:xfrm>
            <a:off x="8077200" y="2705100"/>
            <a:ext cx="2005227" cy="1066800"/>
          </a:xfrm>
          <a:prstGeom prst="cloudCallout">
            <a:avLst>
              <a:gd name="adj1" fmla="val 85992"/>
              <a:gd name="adj2" fmla="val 222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39.4%</a:t>
            </a:r>
            <a:endParaRPr lang="zh-TW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6197213" y="922053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52400" y="9974262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1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群組 6"/>
          <p:cNvGrpSpPr/>
          <p:nvPr/>
        </p:nvGrpSpPr>
        <p:grpSpPr>
          <a:xfrm>
            <a:off x="-56836" y="170951"/>
            <a:ext cx="18416056" cy="1634234"/>
            <a:chOff x="-128056" y="829661"/>
            <a:chExt cx="18416056" cy="1634234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070177" y="829661"/>
              <a:ext cx="16019589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45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Report on Final Accounts of the University Endowment Fund</a:t>
              </a:r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338E0C95-8077-44CD-A2DA-94ACABC9066B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D89EBFC-774F-49A0-8492-7B2CFE837E0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2CF0F054-C6B1-4B1C-94FC-5E9A574F3FF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A134524E-BF6E-4008-98C9-D225B0A11804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C1E5CBD-D3CC-4905-B578-F9397FE1783E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14C7098-7FDF-41D3-9C85-4238AB69D97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BE21467-6C3F-4B7F-99E9-6916625911A4}"/>
              </a:ext>
            </a:extLst>
          </p:cNvPr>
          <p:cNvGraphicFramePr>
            <a:graphicFrameLocks noGrp="1"/>
          </p:cNvGraphicFramePr>
          <p:nvPr/>
        </p:nvGraphicFramePr>
        <p:xfrm>
          <a:off x="1023382" y="1078157"/>
          <a:ext cx="16344000" cy="912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2208">
                  <a:extLst>
                    <a:ext uri="{9D8B030D-6E8A-4147-A177-3AD203B41FA5}">
                      <a16:colId xmlns:a16="http://schemas.microsoft.com/office/drawing/2014/main" val="1138545892"/>
                    </a:ext>
                  </a:extLst>
                </a:gridCol>
                <a:gridCol w="2155792">
                  <a:extLst>
                    <a:ext uri="{9D8B030D-6E8A-4147-A177-3AD203B41FA5}">
                      <a16:colId xmlns:a16="http://schemas.microsoft.com/office/drawing/2014/main" val="629343878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601352340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060315407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691098804"/>
                    </a:ext>
                  </a:extLst>
                </a:gridCol>
              </a:tblGrid>
              <a:tr h="4269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Accounts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5B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5B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83032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zh-TW" alt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TW" sz="2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Revenue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5,091,436,243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1,259,104,273 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908231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en-US" altLang="zh-TW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operational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revenue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4,719,384,611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1,175,529,803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07900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302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instructional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revenue– </a:t>
                      </a:r>
                      <a:b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    tuitions and miscellaneous fees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595,993,136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2,560,060,802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297,575,090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541,542,799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77759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205740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industry-academia collaboration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1,895,999,643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2,560,060,802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219,939,985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535,252,000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36074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2057400" indent="0"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continuing education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68,068,023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24,027,724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89282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30238" indent="0"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rental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royalty revenue 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30,191,081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229,760</a:t>
                      </a:r>
                      <a:endParaRPr lang="zh-TW" altLang="en-US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89966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302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 operational revenue</a:t>
                      </a: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–</a:t>
                      </a:r>
                      <a:b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             grants for university </a:t>
                      </a:r>
                    </a:p>
                    <a:p>
                      <a:pPr marL="6302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baseline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                teaching and research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1,218,475,000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2,129,132,728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535,252,000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633,757,244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1639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268605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 subsidies and miscellaneous support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910,657,728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2,129,132,728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98,505,244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4,728,590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35371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non-operational revenue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372,051,632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83,574,470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83,574,470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63533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zh-TW" alt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Total Costs and Expenses</a:t>
                      </a:r>
                      <a:r>
                        <a:rPr lang="en-US" altLang="zh-TW" sz="2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in the Final Accounts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5,306,191,274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TW" altLang="en-US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1,357,038,710 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EF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90301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357188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operational costs and expenses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5,163,432,877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1,328,146,989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358162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2865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instructional costs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4,481,907,895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altLang="zh-TW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1,132,277,028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06134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2865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 operational costs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404,252,432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29,248,030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01461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2865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general expenses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253,059,307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162,922,234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86925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628650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other operational expenses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24,213,243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3,699,697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29334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357188" indent="0" algn="l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non-operational expenses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142,758,397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28,891,721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88110"/>
                  </a:ext>
                </a:extLst>
              </a:tr>
              <a:tr h="426957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Surplus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(Deficit)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-214,755,031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8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-97,934,437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07599"/>
                  </a:ext>
                </a:extLst>
              </a:tr>
            </a:tbl>
          </a:graphicData>
        </a:graphic>
      </p:graphicFrame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1E076B2-2A3B-45EE-9320-8CE166E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17341224" y="298233"/>
            <a:ext cx="1058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2022, with TWD as the unit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42118" y="8402499"/>
            <a:ext cx="967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69031" y="2855970"/>
            <a:ext cx="13076867" cy="421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09979" lvl="1" indent="-742950">
              <a:lnSpc>
                <a:spcPts val="6731"/>
              </a:lnSpc>
              <a:buFont typeface="+mj-lt"/>
              <a:buAutoNum type="arabicPeriod"/>
            </a:pP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Background of the Merger</a:t>
            </a:r>
          </a:p>
          <a:p>
            <a:pPr marL="1109979" lvl="1" indent="-742950">
              <a:lnSpc>
                <a:spcPts val="6731"/>
              </a:lnSpc>
              <a:buFont typeface="+mj-lt"/>
              <a:buAutoNum type="arabicPeriod"/>
            </a:pP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Analysis on University Affairs of Both </a:t>
            </a:r>
          </a:p>
          <a:p>
            <a:pPr marL="1109979" lvl="1" indent="-742950">
              <a:lnSpc>
                <a:spcPts val="6731"/>
              </a:lnSpc>
              <a:buFont typeface="+mj-lt"/>
              <a:buAutoNum type="arabicPeriod"/>
            </a:pP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Reasons for the Merger</a:t>
            </a:r>
          </a:p>
          <a:p>
            <a:pPr marL="1109979" lvl="1" indent="-742950">
              <a:lnSpc>
                <a:spcPts val="6731"/>
              </a:lnSpc>
              <a:buFont typeface="+mj-lt"/>
              <a:buAutoNum type="arabicPeriod"/>
            </a:pP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Estimated Timeline and Future Plans</a:t>
            </a:r>
          </a:p>
          <a:p>
            <a:pPr marL="1109979" lvl="1" indent="-742950">
              <a:lnSpc>
                <a:spcPts val="6731"/>
              </a:lnSpc>
              <a:buFont typeface="+mj-lt"/>
              <a:buAutoNum type="arabicPeriod"/>
            </a:pPr>
            <a:r>
              <a:rPr lang="en-US" altLang="zh-TW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Issues Related to the Merger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9F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068B7B5F-C1DB-479F-966B-14675CA9EDC2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DD6F9-AFEB-4D6B-A7C4-F81963ECAE86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1ADCC4F0-675A-4708-A3B8-9F46B3F1B52C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9">
            <a:extLst>
              <a:ext uri="{FF2B5EF4-FFF2-40B4-BE49-F238E27FC236}">
                <a16:creationId xmlns:a16="http://schemas.microsoft.com/office/drawing/2014/main" id="{3E4D03F7-2FBF-46C8-A792-843A359B89E3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E8E4936-67E3-472A-A58F-E41A44AE88B4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78EFC953-0735-4FA9-AD25-4080EE68E3AB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7" name="投影片編號版面配置區 26">
            <a:extLst>
              <a:ext uri="{FF2B5EF4-FFF2-40B4-BE49-F238E27FC236}">
                <a16:creationId xmlns:a16="http://schemas.microsoft.com/office/drawing/2014/main" id="{F27656D0-08A6-4150-B040-DFEA83B7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1640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  <a:solidFill>
            <a:srgbClr val="FFEC9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217341AF-6B15-46D8-BE6A-4009C3D01C62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F7AE8E-9482-4022-B902-F5D08542F761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EDB0B4D4-F462-499C-8EA5-FBDF3F69A3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DF6E23F4-7A8D-45D0-8884-840AC4FFCF4E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08EA025-74B2-49FD-B3FC-ECB8A44173B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0A8C2F34-D5AC-4D62-9A7A-71B0F7B101E6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6C982F19-C470-4F70-9FF9-D3A77DDB302F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E6D56DC-C9B4-4703-B578-C733A6019C2B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9D911280-FE1B-48D5-8350-9551CF4F9DBA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5B858CA3-2E73-4762-92C1-5ED06165C138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F2CDB5-F7A4-4A6B-86B1-E7891629B80B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94AB761B-2B8F-43D2-BA36-AF0D2810374C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57A13B49-6C3A-4637-B411-4A018594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3" name="TextBox 2"/>
          <p:cNvSpPr txBox="1"/>
          <p:nvPr/>
        </p:nvSpPr>
        <p:spPr>
          <a:xfrm>
            <a:off x="5117828" y="3771900"/>
            <a:ext cx="1265582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3. Reasons for the Merger</a:t>
            </a:r>
            <a:endParaRPr lang="en-US" altLang="zh-TW" sz="7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06668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9358" y="1181100"/>
            <a:ext cx="1221284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Impact of the Declining Birthrate 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338E0C95-8077-44CD-A2DA-94ACABC9066B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89EBFC-774F-49A0-8492-7B2CFE837E01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2CF0F054-C6B1-4B1C-94FC-5E9A574F3FF7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134524E-BF6E-4008-98C9-D225B0A11804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C1E5CBD-D3CC-4905-B578-F9397FE1783E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14C7098-7FDF-41D3-9C85-4238AB69D9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304BADB3-B42E-49DB-B7A8-E51BB0FA3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877721"/>
              </p:ext>
            </p:extLst>
          </p:nvPr>
        </p:nvGraphicFramePr>
        <p:xfrm>
          <a:off x="1219200" y="2463895"/>
          <a:ext cx="16414383" cy="740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8291778B-E605-4053-8789-4585D283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ABCD59-19EF-4E7E-9494-37339B035772}"/>
              </a:ext>
            </a:extLst>
          </p:cNvPr>
          <p:cNvSpPr txBox="1"/>
          <p:nvPr/>
        </p:nvSpPr>
        <p:spPr>
          <a:xfrm>
            <a:off x="13215078" y="2008192"/>
            <a:ext cx="679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2024-2025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12">
            <a:extLst>
              <a:ext uri="{FF2B5EF4-FFF2-40B4-BE49-F238E27FC236}">
                <a16:creationId xmlns:a16="http://schemas.microsoft.com/office/drawing/2014/main" id="{8291778B-E605-4053-8789-4585D283CF8B}"/>
              </a:ext>
            </a:extLst>
          </p:cNvPr>
          <p:cNvSpPr txBox="1">
            <a:spLocks/>
          </p:cNvSpPr>
          <p:nvPr/>
        </p:nvSpPr>
        <p:spPr>
          <a:xfrm>
            <a:off x="2209800" y="9178508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</a:rPr>
              <a:t>academic year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" y="9829403"/>
            <a:ext cx="3685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Department of Statistics, Ministry of Education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1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11159" y="1026466"/>
            <a:ext cx="1693724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45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Growth in the number of Faculty and Students at NSYSU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16585442" y="1487383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338E0C95-8077-44CD-A2DA-94ACABC9066B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89EBFC-774F-49A0-8492-7B2CFE837E01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2CF0F054-C6B1-4B1C-94FC-5E9A574F3FF7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134524E-BF6E-4008-98C9-D225B0A11804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C1E5CBD-D3CC-4905-B578-F9397FE1783E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14C7098-7FDF-41D3-9C85-4238AB69D9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304BADB3-B42E-49DB-B7A8-E51BB0FA3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872287"/>
              </p:ext>
            </p:extLst>
          </p:nvPr>
        </p:nvGraphicFramePr>
        <p:xfrm>
          <a:off x="1219200" y="2463895"/>
          <a:ext cx="16414383" cy="740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8291778B-E605-4053-8789-4585D283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32F001F-7211-4E2A-87FC-57CC8029101E}"/>
              </a:ext>
            </a:extLst>
          </p:cNvPr>
          <p:cNvSpPr txBox="1"/>
          <p:nvPr/>
        </p:nvSpPr>
        <p:spPr>
          <a:xfrm>
            <a:off x="8740591" y="61448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4.6%</a:t>
            </a:r>
            <a:endParaRPr lang="zh-TW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E50FE51-DAC2-4ABA-A4C2-63284D00D59A}"/>
              </a:ext>
            </a:extLst>
          </p:cNvPr>
          <p:cNvCxnSpPr>
            <a:cxnSpLocks/>
          </p:cNvCxnSpPr>
          <p:nvPr/>
        </p:nvCxnSpPr>
        <p:spPr>
          <a:xfrm flipV="1">
            <a:off x="3505200" y="6896100"/>
            <a:ext cx="6477000" cy="73063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F3E235C-F7FE-40AA-9B3D-6A70E85B19A9}"/>
              </a:ext>
            </a:extLst>
          </p:cNvPr>
          <p:cNvSpPr txBox="1"/>
          <p:nvPr/>
        </p:nvSpPr>
        <p:spPr>
          <a:xfrm>
            <a:off x="14149137" y="428131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10.6%</a:t>
            </a:r>
            <a:endParaRPr lang="zh-TW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4C99A72-37A1-4C92-AC7C-032EE1CCBA3F}"/>
              </a:ext>
            </a:extLst>
          </p:cNvPr>
          <p:cNvCxnSpPr>
            <a:cxnSpLocks/>
          </p:cNvCxnSpPr>
          <p:nvPr/>
        </p:nvCxnSpPr>
        <p:spPr>
          <a:xfrm flipV="1">
            <a:off x="10428960" y="4911808"/>
            <a:ext cx="4887240" cy="182621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583EB457-BF6B-4789-ACEE-745F4F08FAF4}"/>
              </a:ext>
            </a:extLst>
          </p:cNvPr>
          <p:cNvSpPr/>
          <p:nvPr/>
        </p:nvSpPr>
        <p:spPr>
          <a:xfrm>
            <a:off x="11277600" y="8876899"/>
            <a:ext cx="2178417" cy="1046595"/>
          </a:xfrm>
          <a:prstGeom prst="rect">
            <a:avLst/>
          </a:prstGeom>
          <a:solidFill>
            <a:srgbClr val="FFFF00">
              <a:alpha val="30196"/>
            </a:srgb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0ABCD59-19EF-4E7E-9494-37339B035772}"/>
              </a:ext>
            </a:extLst>
          </p:cNvPr>
          <p:cNvSpPr txBox="1"/>
          <p:nvPr/>
        </p:nvSpPr>
        <p:spPr>
          <a:xfrm>
            <a:off x="13215078" y="2008192"/>
            <a:ext cx="473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2024-2025 academic year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52400" y="9974262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8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D93F-450F-49C9-4D45-B630888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307553"/>
            <a:ext cx="18416056" cy="1613130"/>
            <a:chOff x="-128056" y="850765"/>
            <a:chExt cx="18416056" cy="161313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79358" y="850765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6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Scale of National Universities</a:t>
              </a: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10800000">
              <a:off x="16254428" y="1003842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417A27A-C00C-4B11-A274-EAE90FD1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8F931A4-AE21-4562-82DC-BAD8DE08E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21393"/>
              </p:ext>
            </p:extLst>
          </p:nvPr>
        </p:nvGraphicFramePr>
        <p:xfrm>
          <a:off x="1066231" y="1334340"/>
          <a:ext cx="16812000" cy="86530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69986651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515873244"/>
                    </a:ext>
                  </a:extLst>
                </a:gridCol>
                <a:gridCol w="3423600">
                  <a:extLst>
                    <a:ext uri="{9D8B030D-6E8A-4147-A177-3AD203B41FA5}">
                      <a16:colId xmlns:a16="http://schemas.microsoft.com/office/drawing/2014/main" val="1584492720"/>
                    </a:ext>
                  </a:extLst>
                </a:gridCol>
                <a:gridCol w="1688400">
                  <a:extLst>
                    <a:ext uri="{9D8B030D-6E8A-4147-A177-3AD203B41FA5}">
                      <a16:colId xmlns:a16="http://schemas.microsoft.com/office/drawing/2014/main" val="155147871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125841573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110273550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TW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Students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Faculty (within the</a:t>
                      </a:r>
                      <a:r>
                        <a:rPr lang="en-US" altLang="zh-TW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manning quota)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QS ranking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Revenue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History</a:t>
                      </a:r>
                      <a:r>
                        <a:rPr lang="en-US" altLang="zh-TW" sz="3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Expansion</a:t>
                      </a:r>
                      <a:endParaRPr lang="zh-TW" altLang="en-US" sz="3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150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34,487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2,038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63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212.9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511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NTHU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18,269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merged with NHCUE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began admissions in academic 2017-18</a:t>
                      </a:r>
                    </a:p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CHU will be closed in academic year 2030-31 and donated to NTHU</a:t>
                      </a:r>
                      <a:endParaRPr lang="en-US" altLang="zh-TW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9623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NYCU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began admission in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academic year 2021-22 after the merger</a:t>
                      </a:r>
                      <a:endParaRPr lang="zh-TW" altLang="en-US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52424"/>
                  </a:ext>
                </a:extLst>
              </a:tr>
              <a:tr h="606176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NCKU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23,381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approved </a:t>
                      </a:r>
                      <a:r>
                        <a:rPr lang="en-US" altLang="zh-TW" sz="2500" b="1" i="0" u="none" strike="noStrike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Shalun</a:t>
                      </a: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Healthcare and Innovation Park in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2023</a:t>
                      </a:r>
                      <a:endParaRPr lang="zh-TW" altLang="en-US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36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NTUST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11,849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HWHUT</a:t>
                      </a: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will be closed in academic year 2026-27 and donated to NTUST.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449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NTNU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16,624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77.9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0117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10,948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altLang="zh-TW" sz="2500" b="1" i="0" u="none" strike="noStrik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Lingya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Campus in 2024</a:t>
                      </a:r>
                      <a:endParaRPr lang="zh-TW" altLang="en-US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613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12,563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51.7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5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1969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NCHU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15,845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61.5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established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Nantou Campus (</a:t>
                      </a:r>
                      <a:r>
                        <a:rPr lang="en-US" altLang="zh-TW" sz="2500" b="1" i="0" u="none" strike="noStrike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Zhongxing</a:t>
                      </a:r>
                      <a:r>
                        <a:rPr lang="en-US" altLang="zh-TW" sz="25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New Village)</a:t>
                      </a:r>
                      <a:r>
                        <a:rPr lang="en-US" altLang="zh-TW" sz="25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in 2022</a:t>
                      </a:r>
                      <a:endParaRPr lang="zh-TW" altLang="en-US" sz="25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9674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11,553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951-1,000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17751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AC33BE88-E0D8-4164-BC1E-3C96E68E693E}"/>
              </a:ext>
            </a:extLst>
          </p:cNvPr>
          <p:cNvSpPr txBox="1"/>
          <p:nvPr/>
        </p:nvSpPr>
        <p:spPr>
          <a:xfrm>
            <a:off x="11353800" y="917857"/>
            <a:ext cx="672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2024-2025 academic year, and fiscal year 2023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2469156" y="10018325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D93F-450F-49C9-4D45-B630888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75223"/>
            <a:ext cx="18416056" cy="1693887"/>
            <a:chOff x="-128056" y="770008"/>
            <a:chExt cx="18416056" cy="169388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770008"/>
              <a:ext cx="18416056" cy="1693887"/>
              <a:chOff x="0" y="-57150"/>
              <a:chExt cx="4850319" cy="446127"/>
            </a:xfrm>
            <a:solidFill>
              <a:schemeClr val="bg1"/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10800000">
              <a:off x="16295091" y="1129903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6269" y="1181100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417A27A-C00C-4B11-A274-EAE90FD1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8F931A4-AE21-4562-82DC-BAD8DE08E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04404"/>
              </p:ext>
            </p:extLst>
          </p:nvPr>
        </p:nvGraphicFramePr>
        <p:xfrm>
          <a:off x="893869" y="1353783"/>
          <a:ext cx="17410053" cy="89894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80877">
                  <a:extLst>
                    <a:ext uri="{9D8B030D-6E8A-4147-A177-3AD203B41FA5}">
                      <a16:colId xmlns:a16="http://schemas.microsoft.com/office/drawing/2014/main" val="1699866518"/>
                    </a:ext>
                  </a:extLst>
                </a:gridCol>
                <a:gridCol w="2033021">
                  <a:extLst>
                    <a:ext uri="{9D8B030D-6E8A-4147-A177-3AD203B41FA5}">
                      <a16:colId xmlns:a16="http://schemas.microsoft.com/office/drawing/2014/main" val="1515873244"/>
                    </a:ext>
                  </a:extLst>
                </a:gridCol>
                <a:gridCol w="3441350">
                  <a:extLst>
                    <a:ext uri="{9D8B030D-6E8A-4147-A177-3AD203B41FA5}">
                      <a16:colId xmlns:a16="http://schemas.microsoft.com/office/drawing/2014/main" val="1584492720"/>
                    </a:ext>
                  </a:extLst>
                </a:gridCol>
                <a:gridCol w="2086025">
                  <a:extLst>
                    <a:ext uri="{9D8B030D-6E8A-4147-A177-3AD203B41FA5}">
                      <a16:colId xmlns:a16="http://schemas.microsoft.com/office/drawing/2014/main" val="155147871"/>
                    </a:ext>
                  </a:extLst>
                </a:gridCol>
                <a:gridCol w="1828465">
                  <a:extLst>
                    <a:ext uri="{9D8B030D-6E8A-4147-A177-3AD203B41FA5}">
                      <a16:colId xmlns:a16="http://schemas.microsoft.com/office/drawing/2014/main" val="1125841573"/>
                    </a:ext>
                  </a:extLst>
                </a:gridCol>
                <a:gridCol w="5840315">
                  <a:extLst>
                    <a:ext uri="{9D8B030D-6E8A-4147-A177-3AD203B41FA5}">
                      <a16:colId xmlns:a16="http://schemas.microsoft.com/office/drawing/2014/main" val="1102735505"/>
                    </a:ext>
                  </a:extLst>
                </a:gridCol>
              </a:tblGrid>
              <a:tr h="951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TW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Students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Faculty (within the</a:t>
                      </a:r>
                      <a:r>
                        <a:rPr lang="en-US" altLang="zh-TW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manning quota)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QS</a:t>
                      </a:r>
                      <a:r>
                        <a:rPr lang="zh-TW" altLang="en-US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ranking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Revenue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History</a:t>
                      </a:r>
                      <a:r>
                        <a:rPr lang="en-US" altLang="zh-TW" sz="3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Expansion</a:t>
                      </a:r>
                      <a:endParaRPr lang="zh-TW" altLang="en-US" sz="3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15034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34,487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2,038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63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212.9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5118"/>
                  </a:ext>
                </a:extLst>
              </a:tr>
              <a:tr h="833489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NTHU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18,269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merged with NHCUE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began admissions in academic 2017-18</a:t>
                      </a:r>
                    </a:p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CHU will be closed in academic year 2030-31 and donated to NTHU.</a:t>
                      </a:r>
                      <a:endParaRPr lang="en-US" altLang="zh-TW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96231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NYCU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began admission in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academic year 2021-22 after the merger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52424"/>
                  </a:ext>
                </a:extLst>
              </a:tr>
              <a:tr h="586766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NCKU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23,381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approved </a:t>
                      </a:r>
                      <a:r>
                        <a:rPr lang="en-US" altLang="zh-TW" sz="2200" b="1" i="0" u="none" strike="noStrike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Shalun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Healthcare and Innovation Park in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2023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364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NTUST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11,849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GB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HWHUT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will be closed in academic year 2026-27 and donated to NTUST.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4491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NTNU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16,624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77.9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01171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10,948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altLang="zh-TW" sz="2200" b="1" i="0" u="none" strike="noStrik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Lingya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Campus in 2024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61368"/>
                  </a:ext>
                </a:extLst>
              </a:tr>
              <a:tr h="951505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NSYSU+</a:t>
                      </a:r>
                    </a:p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17,140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482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(estimated)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58.6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01048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12,563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51.7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19690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NCHU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15,845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61.5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established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Nantou Campus (</a:t>
                      </a:r>
                      <a:r>
                        <a:rPr lang="en-US" altLang="zh-TW" sz="2200" b="1" i="0" u="none" strike="noStrike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Zhongxing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New Village)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in 2022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96747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11,553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951-1,000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17751"/>
                  </a:ext>
                </a:extLst>
              </a:tr>
            </a:tbl>
          </a:graphicData>
        </a:graphic>
      </p:graphicFrame>
      <p:sp>
        <p:nvSpPr>
          <p:cNvPr id="28" name="TextBox 5">
            <a:extLst>
              <a:ext uri="{FF2B5EF4-FFF2-40B4-BE49-F238E27FC236}">
                <a16:creationId xmlns:a16="http://schemas.microsoft.com/office/drawing/2014/main" id="{CB2D3E34-F39C-09AF-BDA3-C031C27D43CD}"/>
              </a:ext>
            </a:extLst>
          </p:cNvPr>
          <p:cNvSpPr txBox="1"/>
          <p:nvPr/>
        </p:nvSpPr>
        <p:spPr>
          <a:xfrm>
            <a:off x="1219200" y="292214"/>
            <a:ext cx="12212842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6000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Scale of National Universities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2573000" y="9914697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C33BE88-E0D8-4164-BC1E-3C96E68E693E}"/>
              </a:ext>
            </a:extLst>
          </p:cNvPr>
          <p:cNvSpPr txBox="1"/>
          <p:nvPr/>
        </p:nvSpPr>
        <p:spPr>
          <a:xfrm>
            <a:off x="11353800" y="917857"/>
            <a:ext cx="672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2024-2025 academic year, and fiscal year 2023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59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D93F-450F-49C9-4D45-B630888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5DCB410-989A-F571-4B78-4051FA0EF488}"/>
              </a:ext>
            </a:extLst>
          </p:cNvPr>
          <p:cNvSpPr/>
          <p:nvPr/>
        </p:nvSpPr>
        <p:spPr>
          <a:xfrm rot="-10800000">
            <a:off x="16151484" y="1434971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群組 5"/>
          <p:cNvGrpSpPr/>
          <p:nvPr/>
        </p:nvGrpSpPr>
        <p:grpSpPr>
          <a:xfrm>
            <a:off x="-3412" y="310958"/>
            <a:ext cx="18416056" cy="1500482"/>
            <a:chOff x="-128056" y="969668"/>
            <a:chExt cx="18416056" cy="1500482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79358" y="1187355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6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Impact on Local Community</a:t>
              </a:r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93254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9668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417A27A-C00C-4B11-A274-EAE90FD1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8F931A4-AE21-4562-82DC-BAD8DE08E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74814"/>
              </p:ext>
            </p:extLst>
          </p:nvPr>
        </p:nvGraphicFramePr>
        <p:xfrm>
          <a:off x="762000" y="1595989"/>
          <a:ext cx="17064000" cy="85849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9986651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515873244"/>
                    </a:ext>
                  </a:extLst>
                </a:gridCol>
                <a:gridCol w="3527828">
                  <a:extLst>
                    <a:ext uri="{9D8B030D-6E8A-4147-A177-3AD203B41FA5}">
                      <a16:colId xmlns:a16="http://schemas.microsoft.com/office/drawing/2014/main" val="1584492720"/>
                    </a:ext>
                  </a:extLst>
                </a:gridCol>
                <a:gridCol w="2009572">
                  <a:extLst>
                    <a:ext uri="{9D8B030D-6E8A-4147-A177-3AD203B41FA5}">
                      <a16:colId xmlns:a16="http://schemas.microsoft.com/office/drawing/2014/main" val="155147871"/>
                    </a:ext>
                  </a:extLst>
                </a:gridCol>
                <a:gridCol w="1626600">
                  <a:extLst>
                    <a:ext uri="{9D8B030D-6E8A-4147-A177-3AD203B41FA5}">
                      <a16:colId xmlns:a16="http://schemas.microsoft.com/office/drawing/2014/main" val="1125841573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110273550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TW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Students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Faculty (within the manning quota)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QS</a:t>
                      </a:r>
                      <a:r>
                        <a:rPr lang="zh-TW" altLang="en-US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3200" b="1" i="0" u="none" strike="noStrik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ranking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Revenue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History of Expansion</a:t>
                      </a:r>
                      <a:endParaRPr lang="zh-TW" altLang="en-US" sz="3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1503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NCKU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23,381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1,267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approved </a:t>
                      </a:r>
                      <a:r>
                        <a:rPr lang="en-US" altLang="zh-TW" sz="2200" b="1" i="0" u="none" strike="noStrike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Shalun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Healthcare and Innovation Park in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2023</a:t>
                      </a:r>
                    </a:p>
                    <a:p>
                      <a:pPr marL="549275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established a semiconductor industry talent training center (85 Sky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Tower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 in 2024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1843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NYCU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began admission in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academic year 2021-22 after the merger</a:t>
                      </a:r>
                    </a:p>
                    <a:p>
                      <a:pPr marL="549275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Establish Kaohsiung Campus (Garden Villa Kaohsiung) in 2024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52424"/>
                  </a:ext>
                </a:extLst>
              </a:tr>
              <a:tr h="606176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NTHU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18,269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merged with NHCUE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and began admissions in academic 2017-18</a:t>
                      </a:r>
                    </a:p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CHU will be closed in academic year 2030-31 and donated to NTHU.</a:t>
                      </a:r>
                    </a:p>
                    <a:p>
                      <a:pPr marL="549275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establish Kaohsiung Campus (</a:t>
                      </a:r>
                      <a:r>
                        <a:rPr lang="en-US" altLang="zh-TW" sz="2200" b="1" i="0" u="none" strike="noStrik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Zuoying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Junior High School) in 2024</a:t>
                      </a:r>
                      <a:endParaRPr lang="en-US" altLang="zh-TW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6036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4763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10,948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altLang="zh-TW" sz="2200" b="1" i="0" u="none" strike="noStrike" kern="120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Lingya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Campus in 2024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B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449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NSYSU+</a:t>
                      </a:r>
                    </a:p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17,140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482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(estimated)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58.6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0117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NKUST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27,419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62.3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university merger in 2028 (former</a:t>
                      </a:r>
                      <a:r>
                        <a:rPr lang="en-US" altLang="zh-TW" sz="22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200" b="1" i="0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NKUAS +NKFUST+NKMU</a:t>
                      </a:r>
                      <a:endParaRPr lang="zh-TW" altLang="en-US" sz="2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613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3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6,192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12.6</a:t>
                      </a:r>
                      <a:r>
                        <a:rPr lang="zh-TW" altLang="en-US" sz="3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億</a:t>
                      </a:r>
                      <a:endParaRPr lang="en-US" altLang="zh-TW" sz="3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/>
                      <a:endParaRPr lang="zh-TW" altLang="en-US" sz="28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19690"/>
                  </a:ext>
                </a:extLst>
              </a:tr>
            </a:tbl>
          </a:graphicData>
        </a:graphic>
      </p:graphicFrame>
      <p:sp>
        <p:nvSpPr>
          <p:cNvPr id="18" name="Freeform 10">
            <a:extLst>
              <a:ext uri="{FF2B5EF4-FFF2-40B4-BE49-F238E27FC236}">
                <a16:creationId xmlns:a16="http://schemas.microsoft.com/office/drawing/2014/main" id="{E5DCB410-989A-F571-4B78-4051FA0EF488}"/>
              </a:ext>
            </a:extLst>
          </p:cNvPr>
          <p:cNvSpPr/>
          <p:nvPr/>
        </p:nvSpPr>
        <p:spPr>
          <a:xfrm rot="10800000">
            <a:off x="16423147" y="435118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6036DB3-6132-8E17-F2B5-C2E5D41E1108}"/>
              </a:ext>
            </a:extLst>
          </p:cNvPr>
          <p:cNvSpPr txBox="1"/>
          <p:nvPr/>
        </p:nvSpPr>
        <p:spPr>
          <a:xfrm>
            <a:off x="12015793" y="9879826"/>
            <a:ext cx="705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 : University and College Information Public Platform of the Ministry of Education</a:t>
            </a:r>
            <a:endParaRPr lang="zh-TW" altLang="en-US" sz="1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C33BE88-E0D8-4164-BC1E-3C96E68E693E}"/>
              </a:ext>
            </a:extLst>
          </p:cNvPr>
          <p:cNvSpPr txBox="1"/>
          <p:nvPr/>
        </p:nvSpPr>
        <p:spPr>
          <a:xfrm>
            <a:off x="11565730" y="1120300"/>
            <a:ext cx="672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Statistics of the 2024-2025 academic year, and fiscal year 2023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17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  <a:solidFill>
            <a:srgbClr val="FFEC9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217341AF-6B15-46D8-BE6A-4009C3D01C62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F7AE8E-9482-4022-B902-F5D08542F761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EDB0B4D4-F462-499C-8EA5-FBDF3F69A3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DF6E23F4-7A8D-45D0-8884-840AC4FFCF4E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08EA025-74B2-49FD-B3FC-ECB8A44173B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0A8C2F34-D5AC-4D62-9A7A-71B0F7B101E6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6C982F19-C470-4F70-9FF9-D3A77DDB302F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E6D56DC-C9B4-4703-B578-C733A6019C2B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9D911280-FE1B-48D5-8350-9551CF4F9DBA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5B858CA3-2E73-4762-92C1-5ED06165C138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F2CDB5-F7A4-4A6B-86B1-E7891629B80B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94AB761B-2B8F-43D2-BA36-AF0D2810374C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EC626B71-7114-4413-A0D3-D868B6E9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3" name="TextBox 2"/>
          <p:cNvSpPr txBox="1"/>
          <p:nvPr/>
        </p:nvSpPr>
        <p:spPr>
          <a:xfrm>
            <a:off x="5117828" y="3771900"/>
            <a:ext cx="1265582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4. Estimated Timeline and </a:t>
            </a:r>
          </a:p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   Future Plans </a:t>
            </a:r>
            <a:endParaRPr lang="en-US" altLang="zh-TW" sz="7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41975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0" y="386707"/>
            <a:ext cx="18416056" cy="1517223"/>
            <a:chOff x="-128056" y="963413"/>
            <a:chExt cx="18416056" cy="1500482"/>
          </a:xfrm>
        </p:grpSpPr>
        <p:grpSp>
          <p:nvGrpSpPr>
            <p:cNvPr id="2" name="Group 2"/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308870" y="1192077"/>
              <a:ext cx="15939721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 Bold"/>
                  <a:sym typeface="Poppins"/>
                </a:rPr>
                <a:t>Estimated Timeline and Future Plans</a:t>
              </a:r>
              <a:r>
                <a:rPr lang="zh-TW" altLang="en-US" sz="5799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 Bold"/>
                  <a:sym typeface="Poppins"/>
                </a:rPr>
                <a:t> </a:t>
              </a:r>
              <a:r>
                <a:rPr lang="en-US" altLang="zh-TW" sz="5799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 Bold"/>
                  <a:sym typeface="Poppins"/>
                </a:rPr>
                <a:t>(Draft)</a:t>
              </a:r>
            </a:p>
          </p:txBody>
        </p:sp>
        <p:grpSp>
          <p:nvGrpSpPr>
            <p:cNvPr id="110" name="Group 6">
              <a:extLst>
                <a:ext uri="{FF2B5EF4-FFF2-40B4-BE49-F238E27FC236}">
                  <a16:creationId xmlns:a16="http://schemas.microsoft.com/office/drawing/2014/main" id="{75FAFD67-A6FE-48FA-959C-C3E97DE0CCF2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id="{EFF6AB8F-46E2-49C7-A154-AFE123F7D936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112" name="TextBox 8">
                <a:extLst>
                  <a:ext uri="{FF2B5EF4-FFF2-40B4-BE49-F238E27FC236}">
                    <a16:creationId xmlns:a16="http://schemas.microsoft.com/office/drawing/2014/main" id="{A0A3CC72-3175-4A80-9F32-E3F40338987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3" name="Group 9">
              <a:extLst>
                <a:ext uri="{FF2B5EF4-FFF2-40B4-BE49-F238E27FC236}">
                  <a16:creationId xmlns:a16="http://schemas.microsoft.com/office/drawing/2014/main" id="{8FF03802-D973-42AA-9CDB-0B6FA0823515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114" name="Freeform 10">
                <a:extLst>
                  <a:ext uri="{FF2B5EF4-FFF2-40B4-BE49-F238E27FC236}">
                    <a16:creationId xmlns:a16="http://schemas.microsoft.com/office/drawing/2014/main" id="{2B2B22D1-73F4-435D-ACE9-F903E017BEE6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15" name="TextBox 11">
                <a:extLst>
                  <a:ext uri="{FF2B5EF4-FFF2-40B4-BE49-F238E27FC236}">
                    <a16:creationId xmlns:a16="http://schemas.microsoft.com/office/drawing/2014/main" id="{670E549E-AC00-4AA5-983E-1A59B93A24D4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B83A534-A1A9-4E89-A2B9-7FCA1B80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E98E569-C29F-4330-9242-D865EF2FCBF8}"/>
              </a:ext>
            </a:extLst>
          </p:cNvPr>
          <p:cNvGrpSpPr/>
          <p:nvPr/>
        </p:nvGrpSpPr>
        <p:grpSpPr>
          <a:xfrm>
            <a:off x="1205212" y="1627905"/>
            <a:ext cx="16906044" cy="8676927"/>
            <a:chOff x="1560346" y="1978534"/>
            <a:chExt cx="16906044" cy="8676927"/>
          </a:xfrm>
        </p:grpSpPr>
        <p:sp>
          <p:nvSpPr>
            <p:cNvPr id="10" name="Freeform 10"/>
            <p:cNvSpPr/>
            <p:nvPr/>
          </p:nvSpPr>
          <p:spPr>
            <a:xfrm rot="10800000">
              <a:off x="16746573" y="9772339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6F19DEA2-D613-45DE-A664-F3A2F78A824E}"/>
                </a:ext>
              </a:extLst>
            </p:cNvPr>
            <p:cNvGrpSpPr/>
            <p:nvPr/>
          </p:nvGrpSpPr>
          <p:grpSpPr>
            <a:xfrm>
              <a:off x="1560346" y="1978534"/>
              <a:ext cx="16906044" cy="8676927"/>
              <a:chOff x="1560346" y="1946856"/>
              <a:chExt cx="16906044" cy="8676927"/>
            </a:xfrm>
          </p:grpSpPr>
          <p:cxnSp>
            <p:nvCxnSpPr>
              <p:cNvPr id="58" name="直線單箭頭接點 57">
                <a:extLst>
                  <a:ext uri="{FF2B5EF4-FFF2-40B4-BE49-F238E27FC236}">
                    <a16:creationId xmlns:a16="http://schemas.microsoft.com/office/drawing/2014/main" id="{6B8BFA9B-A111-4373-A21C-F13AF79741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60346" y="2064931"/>
                <a:ext cx="8866" cy="8558852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EF3AF148-769D-4B44-B788-0562AABAD6F9}"/>
                  </a:ext>
                </a:extLst>
              </p:cNvPr>
              <p:cNvCxnSpPr/>
              <p:nvPr/>
            </p:nvCxnSpPr>
            <p:spPr>
              <a:xfrm flipH="1">
                <a:off x="1604268" y="2249167"/>
                <a:ext cx="951510" cy="994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8343DDC4-328F-4E12-8F87-0EA3B3500E34}"/>
                  </a:ext>
                </a:extLst>
              </p:cNvPr>
              <p:cNvSpPr txBox="1"/>
              <p:nvPr/>
            </p:nvSpPr>
            <p:spPr>
              <a:xfrm>
                <a:off x="2617756" y="1946856"/>
                <a:ext cx="9476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2025</a:t>
                </a:r>
                <a:endPara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14FE9DB4-AD5F-4DD8-8188-9255A2B0B4EE}"/>
                  </a:ext>
                </a:extLst>
              </p:cNvPr>
              <p:cNvCxnSpPr/>
              <p:nvPr/>
            </p:nvCxnSpPr>
            <p:spPr>
              <a:xfrm flipH="1">
                <a:off x="1569210" y="2738611"/>
                <a:ext cx="271703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0D7FE9A3-097F-4528-9C27-0C7746A4753D}"/>
                  </a:ext>
                </a:extLst>
              </p:cNvPr>
              <p:cNvSpPr txBox="1"/>
              <p:nvPr/>
            </p:nvSpPr>
            <p:spPr>
              <a:xfrm>
                <a:off x="2515706" y="2507779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2/26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D827BFE6-E671-44A8-9BDE-44238292BE49}"/>
                  </a:ext>
                </a:extLst>
              </p:cNvPr>
              <p:cNvSpPr txBox="1"/>
              <p:nvPr/>
            </p:nvSpPr>
            <p:spPr>
              <a:xfrm>
                <a:off x="2563937" y="2887681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3/5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FE789CBA-8E7D-4736-9BCD-4861DEC79A13}"/>
                  </a:ext>
                </a:extLst>
              </p:cNvPr>
              <p:cNvSpPr txBox="1"/>
              <p:nvPr/>
            </p:nvSpPr>
            <p:spPr>
              <a:xfrm>
                <a:off x="2514293" y="3310053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3/28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AE9AEE06-445E-4749-BA79-ED85712FF106}"/>
                  </a:ext>
                </a:extLst>
              </p:cNvPr>
              <p:cNvSpPr txBox="1"/>
              <p:nvPr/>
            </p:nvSpPr>
            <p:spPr>
              <a:xfrm>
                <a:off x="2559929" y="4472285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Oct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4747E17E-B496-4C62-9FE1-189A23A2A99D}"/>
                  </a:ext>
                </a:extLst>
              </p:cNvPr>
              <p:cNvSpPr txBox="1"/>
              <p:nvPr/>
            </p:nvSpPr>
            <p:spPr>
              <a:xfrm>
                <a:off x="2613209" y="5600437"/>
                <a:ext cx="9476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2026</a:t>
                </a:r>
                <a:endPara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E12B2A3C-3C8C-4525-9BB1-CF00258000F0}"/>
                  </a:ext>
                </a:extLst>
              </p:cNvPr>
              <p:cNvSpPr txBox="1"/>
              <p:nvPr/>
            </p:nvSpPr>
            <p:spPr>
              <a:xfrm>
                <a:off x="1903776" y="6577253"/>
                <a:ext cx="737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June</a:t>
                </a:r>
              </a:p>
            </p:txBody>
          </p:sp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7480E76A-79F9-4C3D-A46A-280FE4EA8D66}"/>
                  </a:ext>
                </a:extLst>
              </p:cNvPr>
              <p:cNvSpPr txBox="1"/>
              <p:nvPr/>
            </p:nvSpPr>
            <p:spPr>
              <a:xfrm>
                <a:off x="2500293" y="7699161"/>
                <a:ext cx="9476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2027</a:t>
                </a:r>
                <a:endPara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F419DA29-93CE-4EF0-B64E-A67063FE6B45}"/>
                  </a:ext>
                </a:extLst>
              </p:cNvPr>
              <p:cNvSpPr txBox="1"/>
              <p:nvPr/>
            </p:nvSpPr>
            <p:spPr>
              <a:xfrm>
                <a:off x="2526497" y="9365580"/>
                <a:ext cx="94769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2028</a:t>
                </a:r>
                <a:endPara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1C87CF56-92CF-4860-88C0-F387006AFA10}"/>
                  </a:ext>
                </a:extLst>
              </p:cNvPr>
              <p:cNvSpPr txBox="1"/>
              <p:nvPr/>
            </p:nvSpPr>
            <p:spPr>
              <a:xfrm>
                <a:off x="1950162" y="8638705"/>
                <a:ext cx="679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Aug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B0D47C7A-5B33-419B-B1B5-E0DD076D03BE}"/>
                  </a:ext>
                </a:extLst>
              </p:cNvPr>
              <p:cNvSpPr txBox="1"/>
              <p:nvPr/>
            </p:nvSpPr>
            <p:spPr>
              <a:xfrm>
                <a:off x="1972582" y="9969344"/>
                <a:ext cx="679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Aug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9F136F4F-8D23-459E-93FF-21221E188015}"/>
                  </a:ext>
                </a:extLst>
              </p:cNvPr>
              <p:cNvSpPr txBox="1"/>
              <p:nvPr/>
            </p:nvSpPr>
            <p:spPr>
              <a:xfrm>
                <a:off x="12454695" y="4536770"/>
                <a:ext cx="600164" cy="9239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endParaRPr lang="zh-TW" altLang="en-US" sz="27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08B1A715-B48F-46CC-B5CA-57D328355A6A}"/>
                  </a:ext>
                </a:extLst>
              </p:cNvPr>
              <p:cNvSpPr txBox="1"/>
              <p:nvPr/>
            </p:nvSpPr>
            <p:spPr>
              <a:xfrm>
                <a:off x="2505432" y="3691073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4/30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B44153CD-2F24-4219-82C1-77719C16DB88}"/>
                  </a:ext>
                </a:extLst>
              </p:cNvPr>
              <p:cNvSpPr txBox="1"/>
              <p:nvPr/>
            </p:nvSpPr>
            <p:spPr>
              <a:xfrm>
                <a:off x="11708934" y="10152419"/>
                <a:ext cx="6757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※The timeline may be adjusted based on actual needs</a:t>
                </a:r>
                <a:r>
                  <a:rPr lang="en-US" altLang="zh-TW" sz="2400" dirty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endParaRPr lang="zh-TW" altLang="en-US" sz="24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D6B070B7-2D2F-4F26-BAB4-0E934A795BE2}"/>
                  </a:ext>
                </a:extLst>
              </p:cNvPr>
              <p:cNvSpPr txBox="1"/>
              <p:nvPr/>
            </p:nvSpPr>
            <p:spPr>
              <a:xfrm>
                <a:off x="2559626" y="4062401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6/6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" name="L 圖案 7">
              <a:extLst>
                <a:ext uri="{FF2B5EF4-FFF2-40B4-BE49-F238E27FC236}">
                  <a16:creationId xmlns:a16="http://schemas.microsoft.com/office/drawing/2014/main" id="{1C38B198-0AFF-4680-B229-AE333F7FE0B9}"/>
                </a:ext>
              </a:extLst>
            </p:cNvPr>
            <p:cNvSpPr/>
            <p:nvPr/>
          </p:nvSpPr>
          <p:spPr>
            <a:xfrm rot="19000469">
              <a:off x="2117512" y="2655231"/>
              <a:ext cx="320384" cy="161386"/>
            </a:xfrm>
            <a:prstGeom prst="corner">
              <a:avLst>
                <a:gd name="adj1" fmla="val 36670"/>
                <a:gd name="adj2" fmla="val 286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8" y="2826278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6" y="3191157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6" y="3571244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7" y="3943505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187236" y="4314887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>
            <a:extLst>
              <a:ext uri="{FF2B5EF4-FFF2-40B4-BE49-F238E27FC236}">
                <a16:creationId xmlns:a16="http://schemas.microsoft.com/office/drawing/2014/main" id="{EF3AF148-769D-4B44-B788-0562AABAD6F9}"/>
              </a:ext>
            </a:extLst>
          </p:cNvPr>
          <p:cNvCxnSpPr/>
          <p:nvPr/>
        </p:nvCxnSpPr>
        <p:spPr>
          <a:xfrm flipH="1">
            <a:off x="1187236" y="5492671"/>
            <a:ext cx="951510" cy="99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400738" y="5045712"/>
            <a:ext cx="0" cy="95541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>
            <a:extLst>
              <a:ext uri="{FF2B5EF4-FFF2-40B4-BE49-F238E27FC236}">
                <a16:creationId xmlns:a16="http://schemas.microsoft.com/office/drawing/2014/main" id="{F79728FA-2A96-40E1-AE13-E3120116DD54}"/>
              </a:ext>
            </a:extLst>
          </p:cNvPr>
          <p:cNvCxnSpPr/>
          <p:nvPr/>
        </p:nvCxnSpPr>
        <p:spPr>
          <a:xfrm flipH="1">
            <a:off x="1471444" y="5034522"/>
            <a:ext cx="1905425" cy="175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>
            <a:extLst>
              <a:ext uri="{FF2B5EF4-FFF2-40B4-BE49-F238E27FC236}">
                <a16:creationId xmlns:a16="http://schemas.microsoft.com/office/drawing/2014/main" id="{F79728FA-2A96-40E1-AE13-E3120116DD54}"/>
              </a:ext>
            </a:extLst>
          </p:cNvPr>
          <p:cNvCxnSpPr/>
          <p:nvPr/>
        </p:nvCxnSpPr>
        <p:spPr>
          <a:xfrm flipH="1" flipV="1">
            <a:off x="1461811" y="6015733"/>
            <a:ext cx="1914957" cy="158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接點 123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6" y="6434842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>
            <a:extLst>
              <a:ext uri="{FF2B5EF4-FFF2-40B4-BE49-F238E27FC236}">
                <a16:creationId xmlns:a16="http://schemas.microsoft.com/office/drawing/2014/main" id="{EF3AF148-769D-4B44-B788-0562AABAD6F9}"/>
              </a:ext>
            </a:extLst>
          </p:cNvPr>
          <p:cNvCxnSpPr/>
          <p:nvPr/>
        </p:nvCxnSpPr>
        <p:spPr>
          <a:xfrm flipH="1">
            <a:off x="1195562" y="7594797"/>
            <a:ext cx="951510" cy="99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14076" y="8516660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接點 129">
            <a:extLst>
              <a:ext uri="{FF2B5EF4-FFF2-40B4-BE49-F238E27FC236}">
                <a16:creationId xmlns:a16="http://schemas.microsoft.com/office/drawing/2014/main" id="{EF3AF148-769D-4B44-B788-0562AABAD6F9}"/>
              </a:ext>
            </a:extLst>
          </p:cNvPr>
          <p:cNvCxnSpPr/>
          <p:nvPr/>
        </p:nvCxnSpPr>
        <p:spPr>
          <a:xfrm flipH="1">
            <a:off x="1178218" y="9275216"/>
            <a:ext cx="951510" cy="99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>
            <a:extLst>
              <a:ext uri="{FF2B5EF4-FFF2-40B4-BE49-F238E27FC236}">
                <a16:creationId xmlns:a16="http://schemas.microsoft.com/office/drawing/2014/main" id="{14FE9DB4-AD5F-4DD8-8188-9255A2B0B4EE}"/>
              </a:ext>
            </a:extLst>
          </p:cNvPr>
          <p:cNvCxnSpPr/>
          <p:nvPr/>
        </p:nvCxnSpPr>
        <p:spPr>
          <a:xfrm flipH="1">
            <a:off x="1205212" y="9878645"/>
            <a:ext cx="2717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204813" y="1627339"/>
            <a:ext cx="9389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Coordinating collaborative intent across University units</a:t>
            </a:r>
            <a:endParaRPr lang="zh-TW" altLang="en-US" sz="2500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3101652" y="2532872"/>
            <a:ext cx="7876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NSYSU</a:t>
            </a:r>
            <a:r>
              <a:rPr lang="zh-TW" altLang="en-US" sz="2500" dirty="0"/>
              <a:t> </a:t>
            </a:r>
            <a:r>
              <a:rPr lang="en-US" altLang="zh-TW" sz="2500" dirty="0"/>
              <a:t>Executive Meeting</a:t>
            </a:r>
            <a:endParaRPr lang="zh-TW" altLang="en-US" sz="25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3089197" y="2930189"/>
            <a:ext cx="7876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NSYSU</a:t>
            </a:r>
            <a:r>
              <a:rPr lang="zh-TW" altLang="en-US" sz="2500" dirty="0"/>
              <a:t> </a:t>
            </a:r>
            <a:r>
              <a:rPr lang="en-US" altLang="zh-TW" sz="2500" dirty="0"/>
              <a:t>University Council meeting</a:t>
            </a:r>
            <a:endParaRPr lang="zh-TW" altLang="en-US" sz="25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3064205" y="3733750"/>
            <a:ext cx="10260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(NUK</a:t>
            </a:r>
            <a:r>
              <a:rPr lang="zh-TW" altLang="en-US" sz="2500" dirty="0"/>
              <a:t> </a:t>
            </a:r>
            <a:r>
              <a:rPr lang="en-US" altLang="zh-TW" sz="2500" dirty="0"/>
              <a:t>University Council meeting)</a:t>
            </a:r>
            <a:endParaRPr lang="zh-TW" altLang="en-US" sz="25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3089197" y="3332017"/>
            <a:ext cx="10260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Discussion Forum on the Merger 【Session for Students】</a:t>
            </a:r>
            <a:endParaRPr lang="zh-TW" altLang="en-US" sz="25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3089197" y="2142036"/>
            <a:ext cx="7876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NSYSU</a:t>
            </a:r>
            <a:r>
              <a:rPr lang="zh-TW" altLang="en-US" sz="2500" dirty="0"/>
              <a:t> </a:t>
            </a:r>
            <a:r>
              <a:rPr lang="en-US" altLang="zh-TW" sz="2500" dirty="0"/>
              <a:t>Coordinating Committee meeting</a:t>
            </a:r>
            <a:endParaRPr lang="zh-TW" altLang="en-US" sz="2500" dirty="0"/>
          </a:p>
        </p:txBody>
      </p:sp>
      <p:sp>
        <p:nvSpPr>
          <p:cNvPr id="86" name="文字方塊 85"/>
          <p:cNvSpPr txBox="1"/>
          <p:nvPr/>
        </p:nvSpPr>
        <p:spPr>
          <a:xfrm>
            <a:off x="3092854" y="4149342"/>
            <a:ext cx="12451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Establishing </a:t>
            </a:r>
            <a:r>
              <a:rPr lang="en-US" altLang="zh-TW" sz="2500" b="1" dirty="0"/>
              <a:t>NSYSU Task Force on Merger Planning</a:t>
            </a:r>
          </a:p>
          <a:p>
            <a:r>
              <a:rPr lang="en-US" altLang="zh-TW" sz="2500" dirty="0"/>
              <a:t>Establishing </a:t>
            </a:r>
            <a:r>
              <a:rPr lang="en-US" altLang="zh-TW" sz="2500" b="1" dirty="0"/>
              <a:t>the Joint Task Force on Deliberation of Merger Agenda</a:t>
            </a:r>
            <a:endParaRPr lang="zh-TW" altLang="en-US" sz="2500" dirty="0"/>
          </a:p>
        </p:txBody>
      </p:sp>
      <p:sp>
        <p:nvSpPr>
          <p:cNvPr id="119" name="文字方塊 118"/>
          <p:cNvSpPr txBox="1"/>
          <p:nvPr/>
        </p:nvSpPr>
        <p:spPr>
          <a:xfrm>
            <a:off x="3591481" y="5317065"/>
            <a:ext cx="6009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Discussion Forums</a:t>
            </a:r>
            <a:r>
              <a:rPr lang="en-US" altLang="zh-TW" sz="2500" dirty="0">
                <a:sym typeface="Wingdings" panose="05000000000000000000" pitchFamily="2" charset="2"/>
              </a:rPr>
              <a:t> Public Hearing</a:t>
            </a:r>
            <a:endParaRPr lang="zh-TW" altLang="en-US" sz="2500" dirty="0"/>
          </a:p>
        </p:txBody>
      </p:sp>
      <p:sp>
        <p:nvSpPr>
          <p:cNvPr id="120" name="文字方塊 119"/>
          <p:cNvSpPr txBox="1"/>
          <p:nvPr/>
        </p:nvSpPr>
        <p:spPr>
          <a:xfrm>
            <a:off x="2437976" y="6000570"/>
            <a:ext cx="11782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/>
              <a:t>Approved by the University Councils of both universities</a:t>
            </a:r>
          </a:p>
          <a:p>
            <a:r>
              <a:rPr lang="en-US" altLang="zh-TW" sz="2500" b="1" dirty="0"/>
              <a:t>Submit 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</a:rPr>
              <a:t>the Letter of Intent for the Merger </a:t>
            </a:r>
            <a:r>
              <a:rPr lang="en-US" altLang="zh-TW" sz="2500" b="1" dirty="0"/>
              <a:t>to the Ministry of Education (MOE)</a:t>
            </a:r>
            <a:endParaRPr lang="zh-TW" altLang="en-US" sz="2500" b="1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2437976" y="8160891"/>
            <a:ext cx="134254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/>
              <a:t>Approved by 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</a:rPr>
              <a:t>the MOE</a:t>
            </a:r>
          </a:p>
          <a:p>
            <a:r>
              <a:rPr lang="en-US" altLang="zh-TW" sz="2500" dirty="0"/>
              <a:t>Establishing 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</a:rPr>
              <a:t>the Merger Preparatory Committee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500" dirty="0"/>
              <a:t>and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500" dirty="0"/>
              <a:t>amending </a:t>
            </a:r>
            <a:r>
              <a:rPr lang="en-US" altLang="zh-TW" sz="2500" i="1" dirty="0"/>
              <a:t>NSYSU Charter </a:t>
            </a:r>
            <a:r>
              <a:rPr lang="en-US" altLang="zh-TW" sz="2500" dirty="0"/>
              <a:t>after the merger</a:t>
            </a:r>
            <a:endParaRPr lang="zh-TW" altLang="en-US" sz="2500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2437975" y="9611921"/>
            <a:ext cx="6009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Plague unveiling ceremony</a:t>
            </a:r>
            <a:endParaRPr lang="zh-TW" altLang="en-US" sz="25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3591480" y="6808168"/>
            <a:ext cx="6009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Discussion Forums</a:t>
            </a:r>
            <a:r>
              <a:rPr lang="en-US" altLang="zh-TW" sz="2500" dirty="0">
                <a:sym typeface="Wingdings" panose="05000000000000000000" pitchFamily="2" charset="2"/>
              </a:rPr>
              <a:t> Public Hearing</a:t>
            </a:r>
            <a:endParaRPr lang="zh-TW" altLang="en-US" sz="2500" dirty="0"/>
          </a:p>
        </p:txBody>
      </p:sp>
      <p:sp>
        <p:nvSpPr>
          <p:cNvPr id="7" name="矩形 6"/>
          <p:cNvSpPr/>
          <p:nvPr/>
        </p:nvSpPr>
        <p:spPr>
          <a:xfrm>
            <a:off x="3204813" y="7263829"/>
            <a:ext cx="914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500" b="1" dirty="0"/>
              <a:t>Approved by the University Councils of both universities</a:t>
            </a:r>
          </a:p>
          <a:p>
            <a:r>
              <a:rPr lang="en-US" altLang="zh-TW" sz="2500" b="1" dirty="0"/>
              <a:t>Submit 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</a:rPr>
              <a:t>the Merger Proposal </a:t>
            </a:r>
            <a:r>
              <a:rPr lang="en-US" altLang="zh-TW" sz="2500" b="1" dirty="0"/>
              <a:t>to the MOE</a:t>
            </a:r>
            <a:endParaRPr lang="zh-TW" altLang="en-US" sz="2500" b="1" dirty="0"/>
          </a:p>
        </p:txBody>
      </p:sp>
      <p:sp>
        <p:nvSpPr>
          <p:cNvPr id="88" name="L 圖案 7">
            <a:extLst>
              <a:ext uri="{FF2B5EF4-FFF2-40B4-BE49-F238E27FC236}">
                <a16:creationId xmlns:a16="http://schemas.microsoft.com/office/drawing/2014/main" id="{1C38B198-0AFF-4680-B229-AE333F7FE0B9}"/>
              </a:ext>
            </a:extLst>
          </p:cNvPr>
          <p:cNvSpPr/>
          <p:nvPr/>
        </p:nvSpPr>
        <p:spPr>
          <a:xfrm rot="19000469">
            <a:off x="1774833" y="2718979"/>
            <a:ext cx="320384" cy="161386"/>
          </a:xfrm>
          <a:prstGeom prst="corner">
            <a:avLst>
              <a:gd name="adj1" fmla="val 36670"/>
              <a:gd name="adj2" fmla="val 2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L 圖案 7">
            <a:extLst>
              <a:ext uri="{FF2B5EF4-FFF2-40B4-BE49-F238E27FC236}">
                <a16:creationId xmlns:a16="http://schemas.microsoft.com/office/drawing/2014/main" id="{1C38B198-0AFF-4680-B229-AE333F7FE0B9}"/>
              </a:ext>
            </a:extLst>
          </p:cNvPr>
          <p:cNvSpPr/>
          <p:nvPr/>
        </p:nvSpPr>
        <p:spPr>
          <a:xfrm rot="19000469">
            <a:off x="1767085" y="3058281"/>
            <a:ext cx="320384" cy="161386"/>
          </a:xfrm>
          <a:prstGeom prst="corner">
            <a:avLst>
              <a:gd name="adj1" fmla="val 36670"/>
              <a:gd name="adj2" fmla="val 2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L 圖案 7">
            <a:extLst>
              <a:ext uri="{FF2B5EF4-FFF2-40B4-BE49-F238E27FC236}">
                <a16:creationId xmlns:a16="http://schemas.microsoft.com/office/drawing/2014/main" id="{1C38B198-0AFF-4680-B229-AE333F7FE0B9}"/>
              </a:ext>
            </a:extLst>
          </p:cNvPr>
          <p:cNvSpPr/>
          <p:nvPr/>
        </p:nvSpPr>
        <p:spPr>
          <a:xfrm rot="19000469">
            <a:off x="1770269" y="3438186"/>
            <a:ext cx="320384" cy="161386"/>
          </a:xfrm>
          <a:prstGeom prst="corner">
            <a:avLst>
              <a:gd name="adj1" fmla="val 36670"/>
              <a:gd name="adj2" fmla="val 2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L 圖案 7">
            <a:extLst>
              <a:ext uri="{FF2B5EF4-FFF2-40B4-BE49-F238E27FC236}">
                <a16:creationId xmlns:a16="http://schemas.microsoft.com/office/drawing/2014/main" id="{1C38B198-0AFF-4680-B229-AE333F7FE0B9}"/>
              </a:ext>
            </a:extLst>
          </p:cNvPr>
          <p:cNvSpPr/>
          <p:nvPr/>
        </p:nvSpPr>
        <p:spPr>
          <a:xfrm rot="19000469">
            <a:off x="1758523" y="3765900"/>
            <a:ext cx="320384" cy="161386"/>
          </a:xfrm>
          <a:prstGeom prst="corner">
            <a:avLst>
              <a:gd name="adj1" fmla="val 36670"/>
              <a:gd name="adj2" fmla="val 2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L 圖案 7">
            <a:extLst>
              <a:ext uri="{FF2B5EF4-FFF2-40B4-BE49-F238E27FC236}">
                <a16:creationId xmlns:a16="http://schemas.microsoft.com/office/drawing/2014/main" id="{1C38B198-0AFF-4680-B229-AE333F7FE0B9}"/>
              </a:ext>
            </a:extLst>
          </p:cNvPr>
          <p:cNvSpPr/>
          <p:nvPr/>
        </p:nvSpPr>
        <p:spPr>
          <a:xfrm rot="19000469">
            <a:off x="1762430" y="4143985"/>
            <a:ext cx="320384" cy="161386"/>
          </a:xfrm>
          <a:prstGeom prst="corner">
            <a:avLst>
              <a:gd name="adj1" fmla="val 36670"/>
              <a:gd name="adj2" fmla="val 2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48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  <a:solidFill>
            <a:srgbClr val="FFEC9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217341AF-6B15-46D8-BE6A-4009C3D01C62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F7AE8E-9482-4022-B902-F5D08542F761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EDB0B4D4-F462-499C-8EA5-FBDF3F69A3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DF6E23F4-7A8D-45D0-8884-840AC4FFCF4E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08EA025-74B2-49FD-B3FC-ECB8A44173B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0A8C2F34-D5AC-4D62-9A7A-71B0F7B101E6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6C982F19-C470-4F70-9FF9-D3A77DDB302F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E6D56DC-C9B4-4703-B578-C733A6019C2B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9D911280-FE1B-48D5-8350-9551CF4F9DBA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5B858CA3-2E73-4762-92C1-5ED06165C138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F2CDB5-F7A4-4A6B-86B1-E7891629B80B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94AB761B-2B8F-43D2-BA36-AF0D2810374C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57A13B49-6C3A-4637-B411-4A018594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3" name="TextBox 2"/>
          <p:cNvSpPr txBox="1"/>
          <p:nvPr/>
        </p:nvSpPr>
        <p:spPr>
          <a:xfrm>
            <a:off x="5117828" y="3771900"/>
            <a:ext cx="12655822" cy="329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5. Issues Related to the Merger</a:t>
            </a:r>
          </a:p>
          <a:p>
            <a:pPr marL="367029" lvl="1"/>
            <a:endParaRPr lang="en-US" altLang="zh-TW" sz="72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     Open for Discussion</a:t>
            </a:r>
            <a:endParaRPr lang="en-US" altLang="zh-TW" sz="7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3931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056" y="986999"/>
            <a:ext cx="18416056" cy="1476896"/>
            <a:chOff x="0" y="0"/>
            <a:chExt cx="4850319" cy="388977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50319" cy="388977"/>
            </a:xfrm>
            <a:custGeom>
              <a:avLst/>
              <a:gdLst/>
              <a:ahLst/>
              <a:cxnLst/>
              <a:rect l="l" t="t" r="r" b="b"/>
              <a:pathLst>
                <a:path w="4850319" h="388977">
                  <a:moveTo>
                    <a:pt x="0" y="0"/>
                  </a:moveTo>
                  <a:lnTo>
                    <a:pt x="4850319" y="0"/>
                  </a:lnTo>
                  <a:lnTo>
                    <a:pt x="4850319" y="388977"/>
                  </a:lnTo>
                  <a:lnTo>
                    <a:pt x="0" y="3889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50319" cy="4461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9358" y="1181100"/>
            <a:ext cx="13813042" cy="95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8119"/>
              </a:lnSpc>
              <a:spcBef>
                <a:spcPct val="0"/>
              </a:spcBef>
            </a:pPr>
            <a:r>
              <a:rPr lang="en-US" altLang="zh-TW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Opinions from Faculty on the Merger</a:t>
            </a:r>
            <a:endParaRPr lang="en-US" altLang="zh-TW" sz="5799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Bold"/>
              <a:sym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6151484" y="142871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8" y="0"/>
                </a:lnTo>
                <a:lnTo>
                  <a:pt x="1482098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338E0C95-8077-44CD-A2DA-94ACABC9066B}"/>
              </a:ext>
            </a:extLst>
          </p:cNvPr>
          <p:cNvGrpSpPr/>
          <p:nvPr/>
        </p:nvGrpSpPr>
        <p:grpSpPr>
          <a:xfrm>
            <a:off x="-126269" y="986999"/>
            <a:ext cx="1028700" cy="1476896"/>
            <a:chOff x="0" y="0"/>
            <a:chExt cx="270933" cy="273173"/>
          </a:xfrm>
          <a:solidFill>
            <a:srgbClr val="00A0E9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89EBFC-774F-49A0-8492-7B2CFE837E01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2CF0F054-C6B1-4B1C-94FC-5E9A574F3FF7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A134524E-BF6E-4008-98C9-D225B0A11804}"/>
              </a:ext>
            </a:extLst>
          </p:cNvPr>
          <p:cNvGrpSpPr/>
          <p:nvPr/>
        </p:nvGrpSpPr>
        <p:grpSpPr>
          <a:xfrm>
            <a:off x="-128056" y="963413"/>
            <a:ext cx="1028700" cy="771242"/>
            <a:chOff x="0" y="0"/>
            <a:chExt cx="270933" cy="140410"/>
          </a:xfrm>
          <a:solidFill>
            <a:srgbClr val="009B45"/>
          </a:solidFill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C1E5CBD-D3CC-4905-B578-F9397FE1783E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014C7098-7FDF-41D3-9C85-4238AB69D9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流程圖: 文件 10">
            <a:extLst>
              <a:ext uri="{FF2B5EF4-FFF2-40B4-BE49-F238E27FC236}">
                <a16:creationId xmlns:a16="http://schemas.microsoft.com/office/drawing/2014/main" id="{A5DD2C3F-4119-4EF6-B0D6-C1FC6B17165F}"/>
              </a:ext>
            </a:extLst>
          </p:cNvPr>
          <p:cNvSpPr/>
          <p:nvPr/>
        </p:nvSpPr>
        <p:spPr>
          <a:xfrm>
            <a:off x="1143000" y="2324948"/>
            <a:ext cx="16611600" cy="7893097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8365A9D6-20EA-4F87-A379-DDA704E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1FD7C3B-3435-4965-87B6-6034094E01FD}"/>
              </a:ext>
            </a:extLst>
          </p:cNvPr>
          <p:cNvSpPr txBox="1"/>
          <p:nvPr/>
        </p:nvSpPr>
        <p:spPr>
          <a:xfrm>
            <a:off x="1473302" y="2584403"/>
            <a:ext cx="15950996" cy="59093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equipment is worth nearly TWD 10 million. Who will bear the cost if any damage occurs during the relocation?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possibility that those independent departments or institutes will be abolished or merged after the merger?</a:t>
            </a:r>
            <a:endParaRPr lang="en-US" altLang="zh-TW" sz="3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the </a:t>
            </a:r>
            <a:r>
              <a:rPr lang="en-US" altLang="zh-TW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faculty quota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redistributed? Will the preferences of departments or institutes take priority, or will individual faculty preferences be given priority?</a:t>
            </a:r>
            <a:endParaRPr lang="en-US" altLang="zh-TW" sz="3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  <a:solidFill>
            <a:srgbClr val="FFEC9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217341AF-6B15-46D8-BE6A-4009C3D01C62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F7AE8E-9482-4022-B902-F5D08542F761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EDB0B4D4-F462-499C-8EA5-FBDF3F69A3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DF6E23F4-7A8D-45D0-8884-840AC4FFCF4E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08EA025-74B2-49FD-B3FC-ECB8A44173B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0A8C2F34-D5AC-4D62-9A7A-71B0F7B101E6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6C982F19-C470-4F70-9FF9-D3A77DDB302F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E6D56DC-C9B4-4703-B578-C733A6019C2B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9D911280-FE1B-48D5-8350-9551CF4F9DBA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5B858CA3-2E73-4762-92C1-5ED06165C138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F2CDB5-F7A4-4A6B-86B1-E7891629B80B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94AB761B-2B8F-43D2-BA36-AF0D2810374C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57A13B49-6C3A-4637-B411-4A018594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4659080" y="3453869"/>
            <a:ext cx="1370120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1.Background of the Merger and </a:t>
            </a:r>
          </a:p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  Preliminary Overview</a:t>
            </a:r>
            <a:endParaRPr lang="en-US" altLang="zh-TW" sz="7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1122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BF434-F4B2-F4CE-3C05-4D365CD1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EA62541-FC50-256A-909A-467780C93373}"/>
              </a:ext>
            </a:extLst>
          </p:cNvPr>
          <p:cNvSpPr txBox="1"/>
          <p:nvPr/>
        </p:nvSpPr>
        <p:spPr>
          <a:xfrm>
            <a:off x="4972470" y="1638378"/>
            <a:ext cx="12960968" cy="5580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38529" lvl="1" indent="-571500">
              <a:lnSpc>
                <a:spcPts val="528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History and background of the merger</a:t>
            </a:r>
          </a:p>
          <a:p>
            <a:pPr marL="938529" lvl="1" indent="-571500">
              <a:lnSpc>
                <a:spcPts val="528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Today’s forum is primarily to gather everyone’s opinions.</a:t>
            </a:r>
          </a:p>
          <a:p>
            <a:pPr marL="938529" lvl="1" indent="-571500">
              <a:lnSpc>
                <a:spcPts val="528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There are 6 forums in November and December 2025.</a:t>
            </a:r>
          </a:p>
          <a:p>
            <a:pPr marL="938529" lvl="1" indent="-571500">
              <a:lnSpc>
                <a:spcPts val="528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The</a:t>
            </a:r>
            <a:r>
              <a:rPr lang="zh-TW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</a:t>
            </a: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public hearing is planned in Spring semester 2026, with the President responding to the feedback of the 6 forums. </a:t>
            </a:r>
          </a:p>
          <a:p>
            <a:pPr marL="938529" lvl="1" indent="-571500">
              <a:lnSpc>
                <a:spcPts val="528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36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An official letter regarding the relocation and adjustment of departments/institutes is sent to each college to consolidate their opinions.</a:t>
            </a:r>
            <a:endParaRPr lang="en-US" altLang="zh-TW" sz="4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1A0CD4A-2FB7-05D1-408E-936E52A1E5EB}"/>
              </a:ext>
            </a:extLst>
          </p:cNvPr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E2FE0E-7F98-3FDB-88C3-0E3FF19B77EA}"/>
                </a:ext>
              </a:extLst>
            </p:cNvPr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EC9F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840304E-0D64-6469-FD01-A77A17B1525B}"/>
                </a:ext>
              </a:extLst>
            </p:cNvPr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ABE3187-066A-E62A-3F52-37C6AD180F39}"/>
              </a:ext>
            </a:extLst>
          </p:cNvPr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248E65-34E7-3646-5D26-A00C8C6AD86A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AC1E509-F1E4-4AF1-74DD-704864454C49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AD25301-AC93-6D0F-4B59-C4A03384DDE0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09F85F6-909C-9B06-881E-F58C757A1575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61BA11-5659-C8E8-14BB-C8AA49966E29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20903C23-C8CD-5F25-1644-228FCFEA0301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8441C81E-0E7D-E411-E112-076E9541B88C}"/>
              </a:ext>
            </a:extLst>
          </p:cNvPr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3B21FEE5-20A7-95B3-D6F5-B43C55C6EC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E2D2A2A-9238-7E47-C04C-A3C4731322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FE05CA1C-81F3-7B57-FD06-03A6A0D8F9D0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A95E58E-20ED-5EDE-64F8-843027602D92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90AB58C2-841F-B24F-19B4-8BC8645D752C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9">
            <a:extLst>
              <a:ext uri="{FF2B5EF4-FFF2-40B4-BE49-F238E27FC236}">
                <a16:creationId xmlns:a16="http://schemas.microsoft.com/office/drawing/2014/main" id="{818DB50E-F2AD-1983-EB92-5FDC0157A9FC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147855C0-7B33-A24C-90E0-2839CCFE06F8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317BF058-F148-E7A4-2660-8995F7BB6BE9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7" name="投影片編號版面配置區 26">
            <a:extLst>
              <a:ext uri="{FF2B5EF4-FFF2-40B4-BE49-F238E27FC236}">
                <a16:creationId xmlns:a16="http://schemas.microsoft.com/office/drawing/2014/main" id="{4CB4AC24-B2D2-9DA6-C116-8FD7118A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7350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9080" y="3453869"/>
            <a:ext cx="1370120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/>
            <a:r>
              <a:rPr lang="en-US" altLang="zh-TW" sz="72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2.</a:t>
            </a:r>
            <a:r>
              <a:rPr lang="en-US" altLang="zh-TW" sz="7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Analysis of University Affairs at </a:t>
            </a:r>
            <a:r>
              <a:rPr lang="zh-TW" alt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</a:t>
            </a:r>
            <a:endParaRPr lang="en-US" altLang="zh-TW" sz="7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"/>
            </a:endParaRPr>
          </a:p>
          <a:p>
            <a:pPr marL="367029" lvl="1"/>
            <a:r>
              <a:rPr lang="zh-TW" alt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   </a:t>
            </a:r>
            <a:r>
              <a:rPr lang="en-US" altLang="zh-TW" sz="7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"/>
              </a:rPr>
              <a:t>Both Universities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8056" y="0"/>
            <a:ext cx="4787136" cy="10287000"/>
            <a:chOff x="0" y="0"/>
            <a:chExt cx="1260809" cy="2709333"/>
          </a:xfrm>
          <a:solidFill>
            <a:srgbClr val="FFEC9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260809" cy="2709333"/>
            </a:xfrm>
            <a:custGeom>
              <a:avLst/>
              <a:gdLst/>
              <a:ahLst/>
              <a:cxnLst/>
              <a:rect l="l" t="t" r="r" b="b"/>
              <a:pathLst>
                <a:path w="1260809" h="2709333">
                  <a:moveTo>
                    <a:pt x="0" y="0"/>
                  </a:moveTo>
                  <a:lnTo>
                    <a:pt x="1260809" y="0"/>
                  </a:lnTo>
                  <a:lnTo>
                    <a:pt x="1260809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60809" cy="27664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4080687" y="533119"/>
            <a:ext cx="1156786" cy="9220761"/>
          </a:xfrm>
          <a:custGeom>
            <a:avLst/>
            <a:gdLst/>
            <a:ahLst/>
            <a:cxnLst/>
            <a:rect l="l" t="t" r="r" b="b"/>
            <a:pathLst>
              <a:path w="1156786" h="9220761">
                <a:moveTo>
                  <a:pt x="1156786" y="0"/>
                </a:moveTo>
                <a:lnTo>
                  <a:pt x="0" y="0"/>
                </a:lnTo>
                <a:lnTo>
                  <a:pt x="0" y="9220762"/>
                </a:lnTo>
                <a:lnTo>
                  <a:pt x="1156786" y="9220762"/>
                </a:lnTo>
                <a:lnTo>
                  <a:pt x="1156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7495529" y="9070066"/>
            <a:ext cx="1482099" cy="376469"/>
          </a:xfrm>
          <a:custGeom>
            <a:avLst/>
            <a:gdLst/>
            <a:ahLst/>
            <a:cxnLst/>
            <a:rect l="l" t="t" r="r" b="b"/>
            <a:pathLst>
              <a:path w="1482099" h="376469">
                <a:moveTo>
                  <a:pt x="0" y="0"/>
                </a:moveTo>
                <a:lnTo>
                  <a:pt x="1482099" y="0"/>
                </a:lnTo>
                <a:lnTo>
                  <a:pt x="1482099" y="376468"/>
                </a:lnTo>
                <a:lnTo>
                  <a:pt x="0" y="376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03C2557-4BB2-4D66-9FDC-7027FB0C2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2" y="1485900"/>
            <a:ext cx="1996219" cy="137007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19593F-8EF3-4B54-A0AE-1A4A46D1A4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86" y="7112586"/>
            <a:ext cx="1988494" cy="1988494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217341AF-6B15-46D8-BE6A-4009C3D01C62}"/>
              </a:ext>
            </a:extLst>
          </p:cNvPr>
          <p:cNvGrpSpPr/>
          <p:nvPr/>
        </p:nvGrpSpPr>
        <p:grpSpPr>
          <a:xfrm>
            <a:off x="17259300" y="0"/>
            <a:ext cx="1028700" cy="533119"/>
            <a:chOff x="0" y="0"/>
            <a:chExt cx="270933" cy="140410"/>
          </a:xfrm>
          <a:solidFill>
            <a:srgbClr val="EFB819"/>
          </a:solidFill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8F7AE8E-9482-4022-B902-F5D08542F761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EDB0B4D4-F462-499C-8EA5-FBDF3F69A37F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DF6E23F4-7A8D-45D0-8884-840AC4FFCF4E}"/>
              </a:ext>
            </a:extLst>
          </p:cNvPr>
          <p:cNvGrpSpPr/>
          <p:nvPr/>
        </p:nvGrpSpPr>
        <p:grpSpPr>
          <a:xfrm>
            <a:off x="17259300" y="533119"/>
            <a:ext cx="1028700" cy="533119"/>
            <a:chOff x="0" y="0"/>
            <a:chExt cx="270933" cy="140410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08EA025-74B2-49FD-B3FC-ECB8A44173BF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solidFill>
              <a:srgbClr val="A7A9AC"/>
            </a:solidFill>
          </p:spPr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0A8C2F34-D5AC-4D62-9A7A-71B0F7B101E6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7" name="Group 6">
            <a:extLst>
              <a:ext uri="{FF2B5EF4-FFF2-40B4-BE49-F238E27FC236}">
                <a16:creationId xmlns:a16="http://schemas.microsoft.com/office/drawing/2014/main" id="{6C982F19-C470-4F70-9FF9-D3A77DDB302F}"/>
              </a:ext>
            </a:extLst>
          </p:cNvPr>
          <p:cNvGrpSpPr/>
          <p:nvPr/>
        </p:nvGrpSpPr>
        <p:grpSpPr>
          <a:xfrm>
            <a:off x="17259300" y="9258300"/>
            <a:ext cx="1028700" cy="1037204"/>
            <a:chOff x="0" y="0"/>
            <a:chExt cx="270933" cy="273173"/>
          </a:xfrm>
          <a:solidFill>
            <a:srgbClr val="00A0E9"/>
          </a:solidFill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E6D56DC-C9B4-4703-B578-C733A6019C2B}"/>
                </a:ext>
              </a:extLst>
            </p:cNvPr>
            <p:cNvSpPr/>
            <p:nvPr/>
          </p:nvSpPr>
          <p:spPr>
            <a:xfrm>
              <a:off x="0" y="0"/>
              <a:ext cx="270933" cy="273173"/>
            </a:xfrm>
            <a:custGeom>
              <a:avLst/>
              <a:gdLst/>
              <a:ahLst/>
              <a:cxnLst/>
              <a:rect l="l" t="t" r="r" b="b"/>
              <a:pathLst>
                <a:path w="270933" h="273173">
                  <a:moveTo>
                    <a:pt x="0" y="0"/>
                  </a:moveTo>
                  <a:lnTo>
                    <a:pt x="270933" y="0"/>
                  </a:lnTo>
                  <a:lnTo>
                    <a:pt x="270933" y="273173"/>
                  </a:lnTo>
                  <a:lnTo>
                    <a:pt x="0" y="27317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9D911280-FE1B-48D5-8350-9551CF4F9DBA}"/>
                </a:ext>
              </a:extLst>
            </p:cNvPr>
            <p:cNvSpPr txBox="1"/>
            <p:nvPr/>
          </p:nvSpPr>
          <p:spPr>
            <a:xfrm>
              <a:off x="0" y="-57150"/>
              <a:ext cx="270933" cy="330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:a16="http://schemas.microsoft.com/office/drawing/2014/main" id="{5B858CA3-2E73-4762-92C1-5ED06165C138}"/>
              </a:ext>
            </a:extLst>
          </p:cNvPr>
          <p:cNvGrpSpPr/>
          <p:nvPr/>
        </p:nvGrpSpPr>
        <p:grpSpPr>
          <a:xfrm>
            <a:off x="17259300" y="9258300"/>
            <a:ext cx="1028700" cy="533119"/>
            <a:chOff x="0" y="0"/>
            <a:chExt cx="270933" cy="140410"/>
          </a:xfrm>
          <a:solidFill>
            <a:srgbClr val="009B45"/>
          </a:solidFill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BF2CDB5-F7A4-4A6B-86B1-E7891629B80B}"/>
                </a:ext>
              </a:extLst>
            </p:cNvPr>
            <p:cNvSpPr/>
            <p:nvPr/>
          </p:nvSpPr>
          <p:spPr>
            <a:xfrm>
              <a:off x="0" y="0"/>
              <a:ext cx="270933" cy="140410"/>
            </a:xfrm>
            <a:custGeom>
              <a:avLst/>
              <a:gdLst/>
              <a:ahLst/>
              <a:cxnLst/>
              <a:rect l="l" t="t" r="r" b="b"/>
              <a:pathLst>
                <a:path w="270933" h="140410">
                  <a:moveTo>
                    <a:pt x="0" y="0"/>
                  </a:moveTo>
                  <a:lnTo>
                    <a:pt x="270933" y="0"/>
                  </a:lnTo>
                  <a:lnTo>
                    <a:pt x="270933" y="140410"/>
                  </a:lnTo>
                  <a:lnTo>
                    <a:pt x="0" y="140410"/>
                  </a:lnTo>
                  <a:close/>
                </a:path>
              </a:pathLst>
            </a:custGeom>
            <a:grpFill/>
          </p:spPr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94AB761B-2B8F-43D2-BA36-AF0D2810374C}"/>
                </a:ext>
              </a:extLst>
            </p:cNvPr>
            <p:cNvSpPr txBox="1"/>
            <p:nvPr/>
          </p:nvSpPr>
          <p:spPr>
            <a:xfrm>
              <a:off x="0" y="-57150"/>
              <a:ext cx="270933" cy="1975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57A13B49-6C3A-4637-B411-4A018594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" name="TextBox 6"/>
          <p:cNvSpPr txBox="1"/>
          <p:nvPr/>
        </p:nvSpPr>
        <p:spPr>
          <a:xfrm>
            <a:off x="666167" y="4617140"/>
            <a:ext cx="3027239" cy="105272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altLang="zh-TW" sz="5799" b="1" dirty="0">
                <a:solidFill>
                  <a:srgbClr val="364A68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rPr>
              <a:t>Agenda</a:t>
            </a:r>
            <a:endParaRPr lang="en-US" sz="5799" b="1" dirty="0">
              <a:solidFill>
                <a:srgbClr val="364A68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24932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D93F-450F-49C9-4D45-B630888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24008" y="419100"/>
            <a:ext cx="18416056" cy="1500482"/>
            <a:chOff x="-128056" y="963413"/>
            <a:chExt cx="18416056" cy="1500482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79358" y="1181100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Departments/Institutes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（</a:t>
              </a:r>
              <a:r>
                <a:rPr lang="en-US" altLang="zh-TW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1/4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）</a:t>
              </a:r>
              <a:endPara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975C6C-C222-EF24-D80C-9941BBB5ED01}"/>
              </a:ext>
            </a:extLst>
          </p:cNvPr>
          <p:cNvGraphicFramePr>
            <a:graphicFrameLocks noGrp="1"/>
          </p:cNvGraphicFramePr>
          <p:nvPr/>
        </p:nvGraphicFramePr>
        <p:xfrm>
          <a:off x="1179677" y="1720351"/>
          <a:ext cx="16549156" cy="841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586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6620109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1902028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6146433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altLang="zh-TW" sz="24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Sun Yat-sen University (NSYSU)</a:t>
                      </a: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University of Kaohsiung (NUK)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Science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Chemistry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Physics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Physics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Biological Sciences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Applied Mathematics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Ph.D. Program for Science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Science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Applied Chemistry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Applied Physics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Life Sciences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Applied Mathematics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Statistics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85049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Engineering 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Electrical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Computer Science and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Mechanical and Electro-Mechanical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Materials and Optoelectronic Science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Photonics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Environmental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Communications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Integrated Circuit Design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Master's Program in Electric Power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Master's Program in Telecommunication Engineering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Engineering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Electrical Engineering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Computer Science and Information Engineering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Chemical and Materials Engineering</a:t>
                      </a:r>
                    </a:p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Civil and Environmental Engineering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72035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14890829" y="9965138"/>
            <a:ext cx="350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417A27A-C00C-4B11-A274-EAE90FD1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D93F-450F-49C9-4D45-B630888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-35490" y="288830"/>
            <a:ext cx="18416056" cy="1554552"/>
            <a:chOff x="-128056" y="909343"/>
            <a:chExt cx="18416056" cy="1554552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3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83834" y="909343"/>
              <a:ext cx="12212842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Departments/Institutes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（</a:t>
              </a:r>
              <a:r>
                <a:rPr lang="en-US" altLang="zh-TW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2/4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）</a:t>
              </a:r>
              <a:endPara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975C6C-C222-EF24-D80C-9941BBB5ED01}"/>
              </a:ext>
            </a:extLst>
          </p:cNvPr>
          <p:cNvGraphicFramePr>
            <a:graphicFrameLocks noGrp="1"/>
          </p:cNvGraphicFramePr>
          <p:nvPr/>
        </p:nvGraphicFramePr>
        <p:xfrm>
          <a:off x="1011407" y="1229358"/>
          <a:ext cx="16895998" cy="897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7799041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2030759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4932598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</a:tblGrid>
              <a:tr h="548522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Liberal Arts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Chinese Literature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Foreign Languages and Literature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Music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Theater Arts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Philosophy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Graduate Institute of Arts Management and Entrepreneurship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Humanities and Social Sciences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Western Languages and Literature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Kinesiology, Health, and Leisure Studies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East Asian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Languages and Literature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Athletic Performance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Architecture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Crafts and Creative Design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69123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Business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Information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Finance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Public Affairs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Human Resource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Marketing Communication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Business Bachelor Program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Executive Master of Business Administration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Master of Business Management Administration Program in International Business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Global Human Resource Management English MBA Program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Management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Applied Economics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Information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Finance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Asia-Pacific Industrial and Business Management</a:t>
                      </a:r>
                    </a:p>
                    <a:p>
                      <a:pPr algn="l" fontAlgn="ctr">
                        <a:buNone/>
                      </a:pP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85049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417A27A-C00C-4B11-A274-EAE90FD1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14730996" y="9974262"/>
            <a:ext cx="350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5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E1E4D-E79B-CD94-03E4-33F95732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-35490" y="342900"/>
            <a:ext cx="18416056" cy="1500482"/>
            <a:chOff x="-128056" y="963413"/>
            <a:chExt cx="18416056" cy="1500482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4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83834" y="1097577"/>
              <a:ext cx="12212842" cy="953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Departments/Institutes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（</a:t>
              </a:r>
              <a:r>
                <a:rPr lang="en-US" altLang="zh-TW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3/4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）</a:t>
              </a:r>
              <a:endPara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32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0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80D0FB1-7C9E-512E-75D8-58D6A219403C}"/>
              </a:ext>
            </a:extLst>
          </p:cNvPr>
          <p:cNvGraphicFramePr>
            <a:graphicFrameLocks noGrp="1"/>
          </p:cNvGraphicFramePr>
          <p:nvPr/>
        </p:nvGraphicFramePr>
        <p:xfrm>
          <a:off x="1161021" y="1706357"/>
          <a:ext cx="15840000" cy="8189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7189501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4793099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</a:tblGrid>
              <a:tr h="47547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NUK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29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Wan College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Essential Education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General Education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Physical and Health Education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Service-learning Education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EMI Teaching Excellence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Social Innovation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Program in Interdisciplinary Studies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Indigenous Interdisciplinary Program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General Education Center</a:t>
                      </a: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GB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General Education Center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IF-School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634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 of Social Sciences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Political Economy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Sociology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Economics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Political Science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Education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China and Asia-Pacific Studies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The Executive Master of Public Policy Program (EMPP)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Master Program in Asia-Pacific Affairs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Graduate Program of Education and Human Development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Center for Teacher Education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Law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D1630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Law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Government and Law 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Financial and Economic Law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Ph.D.</a:t>
                      </a:r>
                      <a:r>
                        <a:rPr lang="en-US" altLang="zh-TW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Program, College of Law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680136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C8222247-038B-4510-948C-13C8BA65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14879347" y="9988185"/>
            <a:ext cx="350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1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1F009-91C4-0592-7BCE-B509C0E5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-35490" y="342900"/>
            <a:ext cx="18416056" cy="1500482"/>
            <a:chOff x="-128056" y="963413"/>
            <a:chExt cx="18416056" cy="1500482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7F37D442-E019-3B18-5E42-0FCC54B4D3D6}"/>
                </a:ext>
              </a:extLst>
            </p:cNvPr>
            <p:cNvGrpSpPr/>
            <p:nvPr/>
          </p:nvGrpSpPr>
          <p:grpSpPr>
            <a:xfrm>
              <a:off x="-128056" y="986999"/>
              <a:ext cx="18416056" cy="1476896"/>
              <a:chOff x="0" y="0"/>
              <a:chExt cx="4850319" cy="388977"/>
            </a:xfrm>
            <a:solidFill>
              <a:schemeClr val="bg1"/>
            </a:solidFill>
          </p:grpSpPr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id="{3AC5865B-2CA9-F129-8A7A-C78B0101E449}"/>
                  </a:ext>
                </a:extLst>
              </p:cNvPr>
              <p:cNvSpPr/>
              <p:nvPr/>
            </p:nvSpPr>
            <p:spPr>
              <a:xfrm>
                <a:off x="0" y="0"/>
                <a:ext cx="4850319" cy="388977"/>
              </a:xfrm>
              <a:custGeom>
                <a:avLst/>
                <a:gdLst/>
                <a:ahLst/>
                <a:cxnLst/>
                <a:rect l="l" t="t" r="r" b="b"/>
                <a:pathLst>
                  <a:path w="4850319" h="388977">
                    <a:moveTo>
                      <a:pt x="0" y="0"/>
                    </a:moveTo>
                    <a:lnTo>
                      <a:pt x="4850319" y="0"/>
                    </a:lnTo>
                    <a:lnTo>
                      <a:pt x="4850319" y="388977"/>
                    </a:lnTo>
                    <a:lnTo>
                      <a:pt x="0" y="388977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3" name="TextBox 4">
                <a:extLst>
                  <a:ext uri="{FF2B5EF4-FFF2-40B4-BE49-F238E27FC236}">
                    <a16:creationId xmlns:a16="http://schemas.microsoft.com/office/drawing/2014/main" id="{1A0177B5-7F0A-18B1-CE1D-5B575F06EB4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50319" cy="44612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dirty="0"/>
              </a:p>
            </p:txBody>
          </p:sp>
        </p:grp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CB2D3E34-F39C-09AF-BDA3-C031C27D43CD}"/>
                </a:ext>
              </a:extLst>
            </p:cNvPr>
            <p:cNvSpPr txBox="1"/>
            <p:nvPr/>
          </p:nvSpPr>
          <p:spPr>
            <a:xfrm>
              <a:off x="1583834" y="1097577"/>
              <a:ext cx="12212842" cy="953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8119"/>
                </a:lnSpc>
                <a:spcBef>
                  <a:spcPct val="0"/>
                </a:spcBef>
              </a:pPr>
              <a:r>
                <a:rPr lang="en-US" altLang="zh-TW" sz="5799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Departments/Institutes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（</a:t>
              </a:r>
              <a:r>
                <a:rPr lang="en-US" altLang="zh-TW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4/4</a:t>
              </a:r>
              <a:r>
                <a:rPr lang="zh-TW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  <a:sym typeface="Poppins Bold"/>
                </a:rPr>
                <a:t>）</a:t>
              </a:r>
              <a:endParaRPr lang="en-US" altLang="zh-TW" sz="5799" b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Poppins Bold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5DCB410-989A-F571-4B78-4051FA0EF488}"/>
                </a:ext>
              </a:extLst>
            </p:cNvPr>
            <p:cNvSpPr/>
            <p:nvPr/>
          </p:nvSpPr>
          <p:spPr>
            <a:xfrm rot="-10800000">
              <a:off x="16151484" y="1428716"/>
              <a:ext cx="1482099" cy="376469"/>
            </a:xfrm>
            <a:custGeom>
              <a:avLst/>
              <a:gdLst/>
              <a:ahLst/>
              <a:cxnLst/>
              <a:rect l="l" t="t" r="r" b="b"/>
              <a:pathLst>
                <a:path w="1482099" h="376469">
                  <a:moveTo>
                    <a:pt x="0" y="0"/>
                  </a:moveTo>
                  <a:lnTo>
                    <a:pt x="1482098" y="0"/>
                  </a:lnTo>
                  <a:lnTo>
                    <a:pt x="1482098" y="376468"/>
                  </a:lnTo>
                  <a:lnTo>
                    <a:pt x="0" y="376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920E1BA5-57CD-C179-7BA5-CB3DFB58F203}"/>
                </a:ext>
              </a:extLst>
            </p:cNvPr>
            <p:cNvGrpSpPr/>
            <p:nvPr/>
          </p:nvGrpSpPr>
          <p:grpSpPr>
            <a:xfrm>
              <a:off x="-126269" y="986999"/>
              <a:ext cx="1028700" cy="1476896"/>
              <a:chOff x="0" y="0"/>
              <a:chExt cx="270933" cy="273173"/>
            </a:xfrm>
            <a:solidFill>
              <a:srgbClr val="00A0E9"/>
            </a:solidFill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25EE822E-E047-A73F-4100-77A9DFC21C8C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27317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27317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3173"/>
                    </a:lnTo>
                    <a:lnTo>
                      <a:pt x="0" y="2731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012DDB18-E0F3-6CB7-EA1F-E280042C78E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330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64E343AA-6430-8CD0-AD46-2A2B8E527C53}"/>
                </a:ext>
              </a:extLst>
            </p:cNvPr>
            <p:cNvGrpSpPr/>
            <p:nvPr/>
          </p:nvGrpSpPr>
          <p:grpSpPr>
            <a:xfrm>
              <a:off x="-128056" y="963413"/>
              <a:ext cx="1028700" cy="771242"/>
              <a:chOff x="0" y="0"/>
              <a:chExt cx="270933" cy="140410"/>
            </a:xfrm>
            <a:solidFill>
              <a:srgbClr val="009B45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E584893C-6CEB-27E6-2EB7-DF478352D7F2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140410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14041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140410"/>
                    </a:lnTo>
                    <a:lnTo>
                      <a:pt x="0" y="14041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54A09FB4-4511-AA58-72D5-389063913A0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270933" cy="19756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47F4538-F6BF-C7E6-9784-F7E17FC43045}"/>
              </a:ext>
            </a:extLst>
          </p:cNvPr>
          <p:cNvGraphicFramePr>
            <a:graphicFrameLocks noGrp="1"/>
          </p:cNvGraphicFramePr>
          <p:nvPr/>
        </p:nvGraphicFramePr>
        <p:xfrm>
          <a:off x="1252538" y="1724614"/>
          <a:ext cx="15840000" cy="768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7628">
                  <a:extLst>
                    <a:ext uri="{9D8B030D-6E8A-4147-A177-3AD203B41FA5}">
                      <a16:colId xmlns:a16="http://schemas.microsoft.com/office/drawing/2014/main" val="2347311350"/>
                    </a:ext>
                  </a:extLst>
                </a:gridCol>
                <a:gridCol w="5422372">
                  <a:extLst>
                    <a:ext uri="{9D8B030D-6E8A-4147-A177-3AD203B41FA5}">
                      <a16:colId xmlns:a16="http://schemas.microsoft.com/office/drawing/2014/main" val="233511981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099468587"/>
                    </a:ext>
                  </a:extLst>
                </a:gridCol>
                <a:gridCol w="6120000">
                  <a:extLst>
                    <a:ext uri="{9D8B030D-6E8A-4147-A177-3AD203B41FA5}">
                      <a16:colId xmlns:a16="http://schemas.microsoft.com/office/drawing/2014/main" val="291891087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NSYSU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47067"/>
                  </a:ext>
                </a:extLst>
              </a:tr>
              <a:tr h="309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Marine Sciences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Marine Biotechnology and Resources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Marine Environment and Engineering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Oceanography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Undersea Technology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Graduate Institute of Marine Affairs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Marine Ecology and Conservation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Doctoral Degree Program in Marine Biotechnology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International Doctoral Program of Marine Science and Technology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en-US" altLang="zh-TW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Medicine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School of Medicine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Biomedical Science and Technology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Biomedical Sciences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Medical Science and Technology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Bio-pharmaceutical Sciences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Precision Medicine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Doctoral Program of Clinical and Experimental Medicine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Department of Nursing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9731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College of Semiconductor and Advanced Technology Research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Advanced Semiconductor Packaging and Testing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Precision Electronic Components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Innovative Semiconductor Manufacturing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en-US" altLang="zh-TW" sz="2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of Banking and Finance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Global Asset Management</a:t>
                      </a:r>
                    </a:p>
                    <a:p>
                      <a:pPr marL="342900" indent="-342900" algn="l" fontAlgn="ctr">
                        <a:buFont typeface="Wingdings" panose="05000000000000000000" pitchFamily="2" charset="2"/>
                        <a:buChar char="l"/>
                      </a:pPr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Institute of Global Digital and Sustainable Finance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55557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A9C4BBCA-505A-48B1-91CC-A7541B36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833C6DC-1F70-7E03-39AA-FE014F11A0D2}"/>
              </a:ext>
            </a:extLst>
          </p:cNvPr>
          <p:cNvSpPr txBox="1"/>
          <p:nvPr/>
        </p:nvSpPr>
        <p:spPr>
          <a:xfrm>
            <a:off x="304800" y="9849048"/>
            <a:ext cx="3501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Sources</a:t>
            </a:r>
            <a:r>
              <a:rPr lang="zh-TW" altLang="en-US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1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websites of NSYSU and NUK</a:t>
            </a:r>
            <a:endParaRPr lang="zh-TW" altLang="en-US" sz="1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13204</TotalTime>
  <Words>2913</Words>
  <Application>Microsoft Office PowerPoint</Application>
  <PresentationFormat>自訂</PresentationFormat>
  <Paragraphs>1079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新細明體</vt:lpstr>
      <vt:lpstr>Calibri</vt:lpstr>
      <vt:lpstr>Arial</vt:lpstr>
      <vt:lpstr>Segoe UI Black</vt:lpstr>
      <vt:lpstr>Poppins Bold</vt:lpstr>
      <vt:lpstr>Times New Roman</vt:lpstr>
      <vt:lpstr>標楷體</vt:lpstr>
      <vt:lpstr>微軟正黑體</vt:lpstr>
      <vt:lpstr>Wingdings</vt:lpstr>
      <vt:lpstr>Poppins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合校座談會</dc:title>
  <dc:creator>Jean</dc:creator>
  <cp:lastModifiedBy>D094050801</cp:lastModifiedBy>
  <cp:revision>377</cp:revision>
  <cp:lastPrinted>2025-11-07T08:47:19Z</cp:lastPrinted>
  <dcterms:created xsi:type="dcterms:W3CDTF">2006-08-16T00:00:00Z</dcterms:created>
  <dcterms:modified xsi:type="dcterms:W3CDTF">2026-01-28T03:38:36Z</dcterms:modified>
  <dc:identifier>DAGkAxMC1xE</dc:identifier>
</cp:coreProperties>
</file>